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1" r:id="rId4"/>
    <p:sldId id="292" r:id="rId5"/>
    <p:sldId id="279" r:id="rId6"/>
    <p:sldId id="293" r:id="rId7"/>
    <p:sldId id="294" r:id="rId8"/>
    <p:sldId id="295" r:id="rId9"/>
    <p:sldId id="338" r:id="rId10"/>
    <p:sldId id="336" r:id="rId11"/>
    <p:sldId id="337" r:id="rId12"/>
    <p:sldId id="296" r:id="rId13"/>
    <p:sldId id="258" r:id="rId14"/>
    <p:sldId id="297" r:id="rId15"/>
    <p:sldId id="282" r:id="rId16"/>
    <p:sldId id="298" r:id="rId17"/>
    <p:sldId id="299" r:id="rId18"/>
    <p:sldId id="300" r:id="rId19"/>
    <p:sldId id="283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289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260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</p:sldIdLst>
  <p:sldSz cx="9144000" cy="6858000" type="screen4x3"/>
  <p:notesSz cx="664051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rgbClr val="344D8C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rgbClr val="344D8C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rgbClr val="344D8C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rgbClr val="344D8C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rgbClr val="344D8C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rgbClr val="344D8C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rgbClr val="344D8C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rgbClr val="344D8C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rgbClr val="344D8C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14E5F746-49B1-45BC-923D-A4D0A9C2FCA8}">
          <p14:sldIdLst>
            <p14:sldId id="256"/>
            <p14:sldId id="280"/>
            <p14:sldId id="291"/>
            <p14:sldId id="292"/>
            <p14:sldId id="279"/>
            <p14:sldId id="293"/>
            <p14:sldId id="294"/>
            <p14:sldId id="295"/>
            <p14:sldId id="338"/>
            <p14:sldId id="336"/>
            <p14:sldId id="337"/>
            <p14:sldId id="296"/>
            <p14:sldId id="258"/>
            <p14:sldId id="297"/>
            <p14:sldId id="282"/>
            <p14:sldId id="298"/>
            <p14:sldId id="299"/>
            <p14:sldId id="300"/>
            <p14:sldId id="283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89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</p14:sldIdLst>
        </p14:section>
        <p14:section name="24.11." id="{1C20F746-C09A-41A5-8C27-7FD7A7407D39}">
          <p14:sldIdLst>
            <p14:sldId id="323"/>
            <p14:sldId id="324"/>
            <p14:sldId id="260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850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A74BC-3DA8-4EB5-A185-0FC2E7C7659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AT"/>
        </a:p>
      </dgm:t>
    </dgm:pt>
    <dgm:pt modelId="{67A4CBFF-857A-45A2-8E4C-721B0530010F}">
      <dgm:prSet phldrT="[Text]"/>
      <dgm:spPr/>
      <dgm:t>
        <a:bodyPr/>
        <a:lstStyle/>
        <a:p>
          <a:r>
            <a:rPr lang="de-DE" dirty="0" smtClean="0"/>
            <a:t>Begünstigte Behinderte</a:t>
          </a:r>
          <a:endParaRPr lang="de-AT" dirty="0"/>
        </a:p>
      </dgm:t>
    </dgm:pt>
    <dgm:pt modelId="{2C1C34CC-6B3A-435B-ACAF-9EE303FBD052}" type="parTrans" cxnId="{B967EA06-84DD-4042-B338-BCBB7EF2E9E0}">
      <dgm:prSet/>
      <dgm:spPr/>
      <dgm:t>
        <a:bodyPr/>
        <a:lstStyle/>
        <a:p>
          <a:endParaRPr lang="de-AT"/>
        </a:p>
      </dgm:t>
    </dgm:pt>
    <dgm:pt modelId="{69F2B3C3-C1E3-4DB7-917F-365401B458D3}" type="sibTrans" cxnId="{B967EA06-84DD-4042-B338-BCBB7EF2E9E0}">
      <dgm:prSet/>
      <dgm:spPr/>
      <dgm:t>
        <a:bodyPr/>
        <a:lstStyle/>
        <a:p>
          <a:endParaRPr lang="de-AT"/>
        </a:p>
      </dgm:t>
    </dgm:pt>
    <dgm:pt modelId="{113121C0-CB46-4799-8205-D7851FD67BAD}">
      <dgm:prSet phldrT="[Text]"/>
      <dgm:spPr/>
      <dgm:t>
        <a:bodyPr/>
        <a:lstStyle/>
        <a:p>
          <a:r>
            <a:rPr lang="de-DE" dirty="0" smtClean="0"/>
            <a:t>Lehrlinge</a:t>
          </a:r>
          <a:endParaRPr lang="de-AT" dirty="0"/>
        </a:p>
      </dgm:t>
    </dgm:pt>
    <dgm:pt modelId="{679540CD-195F-4781-9B1E-5785BFBE19BC}" type="parTrans" cxnId="{444010C0-2A8B-4D9E-A6A9-BFFFF0AC8FA9}">
      <dgm:prSet/>
      <dgm:spPr/>
      <dgm:t>
        <a:bodyPr/>
        <a:lstStyle/>
        <a:p>
          <a:endParaRPr lang="de-AT"/>
        </a:p>
      </dgm:t>
    </dgm:pt>
    <dgm:pt modelId="{8D90136D-1702-4082-83B8-7E8F3BEF9EE6}" type="sibTrans" cxnId="{444010C0-2A8B-4D9E-A6A9-BFFFF0AC8FA9}">
      <dgm:prSet/>
      <dgm:spPr/>
      <dgm:t>
        <a:bodyPr/>
        <a:lstStyle/>
        <a:p>
          <a:endParaRPr lang="de-AT"/>
        </a:p>
      </dgm:t>
    </dgm:pt>
    <dgm:pt modelId="{C13E95D4-75FD-4871-87D4-D6AF9BE39D64}">
      <dgm:prSet phldrT="[Text]"/>
      <dgm:spPr/>
      <dgm:t>
        <a:bodyPr/>
        <a:lstStyle/>
        <a:p>
          <a:r>
            <a:rPr lang="de-DE" dirty="0" err="1" smtClean="0"/>
            <a:t>BEinstG</a:t>
          </a:r>
          <a:endParaRPr lang="de-AT" dirty="0"/>
        </a:p>
      </dgm:t>
    </dgm:pt>
    <dgm:pt modelId="{173DCB15-9F90-47EA-8FC1-D75FCE99E027}" type="parTrans" cxnId="{49DA8B5C-5055-42B2-AA48-0ADEE1ED0985}">
      <dgm:prSet/>
      <dgm:spPr/>
      <dgm:t>
        <a:bodyPr/>
        <a:lstStyle/>
        <a:p>
          <a:endParaRPr lang="de-AT"/>
        </a:p>
      </dgm:t>
    </dgm:pt>
    <dgm:pt modelId="{28FA2913-052F-4334-910C-89B509F28F92}" type="sibTrans" cxnId="{49DA8B5C-5055-42B2-AA48-0ADEE1ED0985}">
      <dgm:prSet/>
      <dgm:spPr/>
      <dgm:t>
        <a:bodyPr/>
        <a:lstStyle/>
        <a:p>
          <a:endParaRPr lang="de-AT"/>
        </a:p>
      </dgm:t>
    </dgm:pt>
    <dgm:pt modelId="{8205B649-8A01-404D-8275-641A950B02A9}">
      <dgm:prSet phldrT="[Text]"/>
      <dgm:spPr/>
      <dgm:t>
        <a:bodyPr/>
        <a:lstStyle/>
        <a:p>
          <a:r>
            <a:rPr lang="de-DE" dirty="0" smtClean="0"/>
            <a:t>BAG</a:t>
          </a:r>
          <a:endParaRPr lang="de-AT" dirty="0"/>
        </a:p>
      </dgm:t>
    </dgm:pt>
    <dgm:pt modelId="{782BD57D-0295-4F89-B207-592363F598DF}" type="parTrans" cxnId="{57825141-362E-45DE-8878-517867D160E6}">
      <dgm:prSet/>
      <dgm:spPr/>
      <dgm:t>
        <a:bodyPr/>
        <a:lstStyle/>
        <a:p>
          <a:endParaRPr lang="de-AT"/>
        </a:p>
      </dgm:t>
    </dgm:pt>
    <dgm:pt modelId="{2FB18C63-7D30-490A-B90C-B6221A3F0C8C}" type="sibTrans" cxnId="{57825141-362E-45DE-8878-517867D160E6}">
      <dgm:prSet/>
      <dgm:spPr/>
      <dgm:t>
        <a:bodyPr/>
        <a:lstStyle/>
        <a:p>
          <a:endParaRPr lang="de-AT"/>
        </a:p>
      </dgm:t>
    </dgm:pt>
    <dgm:pt modelId="{14935454-4FE6-4A2A-BA46-AAC48BC54EB9}" type="pres">
      <dgm:prSet presAssocID="{620A74BC-3DA8-4EB5-A185-0FC2E7C765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B4C0D7AC-0BA8-4A0C-84A2-A12DA461958C}" type="pres">
      <dgm:prSet presAssocID="{67A4CBFF-857A-45A2-8E4C-721B0530010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02F02B9-A0C9-4941-8948-3DAC9B660B83}" type="pres">
      <dgm:prSet presAssocID="{69F2B3C3-C1E3-4DB7-917F-365401B458D3}" presName="sibTrans" presStyleCnt="0"/>
      <dgm:spPr/>
    </dgm:pt>
    <dgm:pt modelId="{C96E43EE-9528-4428-AF8F-9A1FCC86B772}" type="pres">
      <dgm:prSet presAssocID="{113121C0-CB46-4799-8205-D7851FD67BA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04F1AA3-B9B3-4A0B-99EC-64CBDD107090}" type="pres">
      <dgm:prSet presAssocID="{8D90136D-1702-4082-83B8-7E8F3BEF9EE6}" presName="sibTrans" presStyleCnt="0"/>
      <dgm:spPr/>
    </dgm:pt>
    <dgm:pt modelId="{ABBEE629-622A-4F47-8A58-37B52F9D8F1F}" type="pres">
      <dgm:prSet presAssocID="{C13E95D4-75FD-4871-87D4-D6AF9BE39D64}" presName="node" presStyleLbl="node1" presStyleIdx="2" presStyleCnt="4" custScaleY="35204" custLinFactNeighborX="-55569" custLinFactNeighborY="-421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F10E811-9AA0-4945-AFF0-6F846FC13DA8}" type="pres">
      <dgm:prSet presAssocID="{28FA2913-052F-4334-910C-89B509F28F92}" presName="sibTrans" presStyleCnt="0"/>
      <dgm:spPr/>
    </dgm:pt>
    <dgm:pt modelId="{15F98DFA-BFCF-41C2-B337-D9FD11714124}" type="pres">
      <dgm:prSet presAssocID="{8205B649-8A01-404D-8275-641A950B02A9}" presName="node" presStyleLbl="node1" presStyleIdx="3" presStyleCnt="4" custScaleY="35204" custLinFactNeighborX="26" custLinFactNeighborY="-499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444010C0-2A8B-4D9E-A6A9-BFFFF0AC8FA9}" srcId="{620A74BC-3DA8-4EB5-A185-0FC2E7C76590}" destId="{113121C0-CB46-4799-8205-D7851FD67BAD}" srcOrd="1" destOrd="0" parTransId="{679540CD-195F-4781-9B1E-5785BFBE19BC}" sibTransId="{8D90136D-1702-4082-83B8-7E8F3BEF9EE6}"/>
    <dgm:cxn modelId="{3D836802-A877-4D09-850F-C66AA7C49834}" type="presOf" srcId="{620A74BC-3DA8-4EB5-A185-0FC2E7C76590}" destId="{14935454-4FE6-4A2A-BA46-AAC48BC54EB9}" srcOrd="0" destOrd="0" presId="urn:microsoft.com/office/officeart/2005/8/layout/default"/>
    <dgm:cxn modelId="{5DD28A3B-54EA-4D23-81F9-A2A1FB88E44E}" type="presOf" srcId="{113121C0-CB46-4799-8205-D7851FD67BAD}" destId="{C96E43EE-9528-4428-AF8F-9A1FCC86B772}" srcOrd="0" destOrd="0" presId="urn:microsoft.com/office/officeart/2005/8/layout/default"/>
    <dgm:cxn modelId="{02B90011-7013-4C07-8CFD-E3CD984FB0F7}" type="presOf" srcId="{8205B649-8A01-404D-8275-641A950B02A9}" destId="{15F98DFA-BFCF-41C2-B337-D9FD11714124}" srcOrd="0" destOrd="0" presId="urn:microsoft.com/office/officeart/2005/8/layout/default"/>
    <dgm:cxn modelId="{49DA8B5C-5055-42B2-AA48-0ADEE1ED0985}" srcId="{620A74BC-3DA8-4EB5-A185-0FC2E7C76590}" destId="{C13E95D4-75FD-4871-87D4-D6AF9BE39D64}" srcOrd="2" destOrd="0" parTransId="{173DCB15-9F90-47EA-8FC1-D75FCE99E027}" sibTransId="{28FA2913-052F-4334-910C-89B509F28F92}"/>
    <dgm:cxn modelId="{B967EA06-84DD-4042-B338-BCBB7EF2E9E0}" srcId="{620A74BC-3DA8-4EB5-A185-0FC2E7C76590}" destId="{67A4CBFF-857A-45A2-8E4C-721B0530010F}" srcOrd="0" destOrd="0" parTransId="{2C1C34CC-6B3A-435B-ACAF-9EE303FBD052}" sibTransId="{69F2B3C3-C1E3-4DB7-917F-365401B458D3}"/>
    <dgm:cxn modelId="{D20C1BCB-2104-4489-B3E0-C2B27BB38C39}" type="presOf" srcId="{C13E95D4-75FD-4871-87D4-D6AF9BE39D64}" destId="{ABBEE629-622A-4F47-8A58-37B52F9D8F1F}" srcOrd="0" destOrd="0" presId="urn:microsoft.com/office/officeart/2005/8/layout/default"/>
    <dgm:cxn modelId="{7D7486E0-29C5-4F92-BAAE-CCE1EDA947B3}" type="presOf" srcId="{67A4CBFF-857A-45A2-8E4C-721B0530010F}" destId="{B4C0D7AC-0BA8-4A0C-84A2-A12DA461958C}" srcOrd="0" destOrd="0" presId="urn:microsoft.com/office/officeart/2005/8/layout/default"/>
    <dgm:cxn modelId="{57825141-362E-45DE-8878-517867D160E6}" srcId="{620A74BC-3DA8-4EB5-A185-0FC2E7C76590}" destId="{8205B649-8A01-404D-8275-641A950B02A9}" srcOrd="3" destOrd="0" parTransId="{782BD57D-0295-4F89-B207-592363F598DF}" sibTransId="{2FB18C63-7D30-490A-B90C-B6221A3F0C8C}"/>
    <dgm:cxn modelId="{BFA80A66-7FD0-4A7A-AA6F-0A85ED7E3745}" type="presParOf" srcId="{14935454-4FE6-4A2A-BA46-AAC48BC54EB9}" destId="{B4C0D7AC-0BA8-4A0C-84A2-A12DA461958C}" srcOrd="0" destOrd="0" presId="urn:microsoft.com/office/officeart/2005/8/layout/default"/>
    <dgm:cxn modelId="{814B182B-C5A0-4228-877D-F0A9AA33E9B7}" type="presParOf" srcId="{14935454-4FE6-4A2A-BA46-AAC48BC54EB9}" destId="{E02F02B9-A0C9-4941-8948-3DAC9B660B83}" srcOrd="1" destOrd="0" presId="urn:microsoft.com/office/officeart/2005/8/layout/default"/>
    <dgm:cxn modelId="{A3AD3EC6-6215-4512-A9AD-24CDDE5B2CC9}" type="presParOf" srcId="{14935454-4FE6-4A2A-BA46-AAC48BC54EB9}" destId="{C96E43EE-9528-4428-AF8F-9A1FCC86B772}" srcOrd="2" destOrd="0" presId="urn:microsoft.com/office/officeart/2005/8/layout/default"/>
    <dgm:cxn modelId="{A2DE617D-C291-4A50-9441-1515FEF07C5F}" type="presParOf" srcId="{14935454-4FE6-4A2A-BA46-AAC48BC54EB9}" destId="{204F1AA3-B9B3-4A0B-99EC-64CBDD107090}" srcOrd="3" destOrd="0" presId="urn:microsoft.com/office/officeart/2005/8/layout/default"/>
    <dgm:cxn modelId="{E53C0763-1EE3-4629-99E3-64784BE6CDAB}" type="presParOf" srcId="{14935454-4FE6-4A2A-BA46-AAC48BC54EB9}" destId="{ABBEE629-622A-4F47-8A58-37B52F9D8F1F}" srcOrd="4" destOrd="0" presId="urn:microsoft.com/office/officeart/2005/8/layout/default"/>
    <dgm:cxn modelId="{C58CBED8-BC86-4C8A-8FD9-B8B4E56C1735}" type="presParOf" srcId="{14935454-4FE6-4A2A-BA46-AAC48BC54EB9}" destId="{DF10E811-9AA0-4945-AFF0-6F846FC13DA8}" srcOrd="5" destOrd="0" presId="urn:microsoft.com/office/officeart/2005/8/layout/default"/>
    <dgm:cxn modelId="{DDB268B4-EFFC-4945-A0A9-64664D48C082}" type="presParOf" srcId="{14935454-4FE6-4A2A-BA46-AAC48BC54EB9}" destId="{15F98DFA-BFCF-41C2-B337-D9FD1171412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E1436-F50E-429C-A575-758C5223DC3C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AT"/>
        </a:p>
      </dgm:t>
    </dgm:pt>
    <dgm:pt modelId="{DA10C6E4-73C5-4314-8FF5-4926C4354BFD}">
      <dgm:prSet/>
      <dgm:spPr/>
      <dgm:t>
        <a:bodyPr/>
        <a:lstStyle/>
        <a:p>
          <a:pPr rtl="0"/>
          <a:r>
            <a:rPr lang="de-DE" dirty="0" smtClean="0"/>
            <a:t>Arbeitsmarktservice (</a:t>
          </a:r>
          <a:r>
            <a:rPr lang="de-DE" dirty="0" err="1" smtClean="0"/>
            <a:t>AMS</a:t>
          </a:r>
          <a:r>
            <a:rPr lang="de-DE" dirty="0" smtClean="0"/>
            <a:t>)</a:t>
          </a:r>
          <a:endParaRPr lang="de-AT" dirty="0"/>
        </a:p>
      </dgm:t>
    </dgm:pt>
    <dgm:pt modelId="{32CCF36D-1832-44F4-B1E0-9EA7DB031CE3}" type="parTrans" cxnId="{69B84BDB-73FE-42E8-8A8F-0815A20D3D86}">
      <dgm:prSet/>
      <dgm:spPr/>
      <dgm:t>
        <a:bodyPr/>
        <a:lstStyle/>
        <a:p>
          <a:endParaRPr lang="de-AT"/>
        </a:p>
      </dgm:t>
    </dgm:pt>
    <dgm:pt modelId="{2100DFDC-7A35-4239-A77F-C285F6608F5B}" type="sibTrans" cxnId="{69B84BDB-73FE-42E8-8A8F-0815A20D3D86}">
      <dgm:prSet/>
      <dgm:spPr/>
      <dgm:t>
        <a:bodyPr/>
        <a:lstStyle/>
        <a:p>
          <a:endParaRPr lang="de-AT"/>
        </a:p>
      </dgm:t>
    </dgm:pt>
    <dgm:pt modelId="{996C3F00-DFFD-43C7-8C64-AA44101F66F5}">
      <dgm:prSet/>
      <dgm:spPr/>
      <dgm:t>
        <a:bodyPr/>
        <a:lstStyle/>
        <a:p>
          <a:pPr rtl="0"/>
          <a:endParaRPr lang="de-AT" dirty="0"/>
        </a:p>
      </dgm:t>
    </dgm:pt>
    <dgm:pt modelId="{92BE0741-EF4F-41A6-B281-38EB2510338E}" type="parTrans" cxnId="{144637AC-6961-4553-A97B-4CC8799D3123}">
      <dgm:prSet/>
      <dgm:spPr/>
      <dgm:t>
        <a:bodyPr/>
        <a:lstStyle/>
        <a:p>
          <a:endParaRPr lang="de-AT"/>
        </a:p>
      </dgm:t>
    </dgm:pt>
    <dgm:pt modelId="{AC7BDC62-3B92-4A67-B7FD-2EC1154CF334}" type="sibTrans" cxnId="{144637AC-6961-4553-A97B-4CC8799D3123}">
      <dgm:prSet/>
      <dgm:spPr/>
      <dgm:t>
        <a:bodyPr/>
        <a:lstStyle/>
        <a:p>
          <a:endParaRPr lang="de-AT"/>
        </a:p>
      </dgm:t>
    </dgm:pt>
    <dgm:pt modelId="{54E0DA6F-98D0-4C16-B752-E672720E470A}">
      <dgm:prSet/>
      <dgm:spPr/>
      <dgm:t>
        <a:bodyPr/>
        <a:lstStyle/>
        <a:p>
          <a:pPr rtl="0"/>
          <a:r>
            <a:rPr lang="de-DE" dirty="0" smtClean="0">
              <a:solidFill>
                <a:srgbClr val="002060"/>
              </a:solidFill>
            </a:rPr>
            <a:t>§ 1 </a:t>
          </a:r>
          <a:r>
            <a:rPr lang="de-DE" dirty="0" err="1" smtClean="0">
              <a:solidFill>
                <a:srgbClr val="002060"/>
              </a:solidFill>
            </a:rPr>
            <a:t>AMSG</a:t>
          </a:r>
          <a:r>
            <a:rPr lang="de-DE" dirty="0" smtClean="0">
              <a:solidFill>
                <a:srgbClr val="002060"/>
              </a:solidFill>
            </a:rPr>
            <a:t>- Dienstleistungsunternehmen des öffentlichen Rechts mit eigener Rechtspersönlichkeit</a:t>
          </a:r>
          <a:endParaRPr lang="de-AT" dirty="0">
            <a:solidFill>
              <a:srgbClr val="002060"/>
            </a:solidFill>
          </a:endParaRPr>
        </a:p>
      </dgm:t>
    </dgm:pt>
    <dgm:pt modelId="{D8DADD20-B5E4-486F-AD15-9A049161F2FC}" type="parTrans" cxnId="{A86FCEFF-6D5D-4178-BD77-DC00A545995A}">
      <dgm:prSet/>
      <dgm:spPr/>
      <dgm:t>
        <a:bodyPr/>
        <a:lstStyle/>
        <a:p>
          <a:endParaRPr lang="de-AT"/>
        </a:p>
      </dgm:t>
    </dgm:pt>
    <dgm:pt modelId="{E558642C-9700-41C7-BBA6-0D76F7254309}" type="sibTrans" cxnId="{A86FCEFF-6D5D-4178-BD77-DC00A545995A}">
      <dgm:prSet/>
      <dgm:spPr/>
      <dgm:t>
        <a:bodyPr/>
        <a:lstStyle/>
        <a:p>
          <a:endParaRPr lang="de-AT"/>
        </a:p>
      </dgm:t>
    </dgm:pt>
    <dgm:pt modelId="{FAD3104A-A307-45DE-910B-1D691CD88A3A}">
      <dgm:prSet/>
      <dgm:spPr/>
      <dgm:t>
        <a:bodyPr/>
        <a:lstStyle/>
        <a:p>
          <a:pPr rtl="0"/>
          <a:r>
            <a:rPr lang="de-DE" dirty="0" smtClean="0"/>
            <a:t>Private Arbeitsvermittler</a:t>
          </a:r>
          <a:endParaRPr lang="de-AT" dirty="0"/>
        </a:p>
      </dgm:t>
    </dgm:pt>
    <dgm:pt modelId="{C316DB27-CB12-408C-9FE5-F2ED3C04AB62}" type="parTrans" cxnId="{78DE7A8F-04F8-4C22-8364-7439A73CCCC8}">
      <dgm:prSet/>
      <dgm:spPr/>
      <dgm:t>
        <a:bodyPr/>
        <a:lstStyle/>
        <a:p>
          <a:endParaRPr lang="de-AT"/>
        </a:p>
      </dgm:t>
    </dgm:pt>
    <dgm:pt modelId="{B50307F1-7953-40B8-96AB-65F5C2A25D09}" type="sibTrans" cxnId="{78DE7A8F-04F8-4C22-8364-7439A73CCCC8}">
      <dgm:prSet/>
      <dgm:spPr/>
      <dgm:t>
        <a:bodyPr/>
        <a:lstStyle/>
        <a:p>
          <a:endParaRPr lang="de-AT"/>
        </a:p>
      </dgm:t>
    </dgm:pt>
    <dgm:pt modelId="{1967F9BD-0929-4B0E-8E21-B8EC54529A10}">
      <dgm:prSet/>
      <dgm:spPr/>
      <dgm:t>
        <a:bodyPr/>
        <a:lstStyle/>
        <a:p>
          <a:pPr rtl="0"/>
          <a:r>
            <a:rPr lang="de-DE" sz="1800" dirty="0" smtClean="0">
              <a:solidFill>
                <a:srgbClr val="002060"/>
              </a:solidFill>
            </a:rPr>
            <a:t>Gewerbeberechtigung</a:t>
          </a:r>
          <a:endParaRPr lang="de-AT" sz="1800" dirty="0">
            <a:solidFill>
              <a:srgbClr val="002060"/>
            </a:solidFill>
          </a:endParaRPr>
        </a:p>
      </dgm:t>
    </dgm:pt>
    <dgm:pt modelId="{94620DD1-F108-41C5-810D-9878E19F3352}" type="parTrans" cxnId="{5B46D549-3D30-4191-8673-6AD6FE7A8782}">
      <dgm:prSet/>
      <dgm:spPr/>
      <dgm:t>
        <a:bodyPr/>
        <a:lstStyle/>
        <a:p>
          <a:endParaRPr lang="de-AT"/>
        </a:p>
      </dgm:t>
    </dgm:pt>
    <dgm:pt modelId="{8A077FEF-FB13-457C-8DE1-A76857859678}" type="sibTrans" cxnId="{5B46D549-3D30-4191-8673-6AD6FE7A8782}">
      <dgm:prSet/>
      <dgm:spPr/>
      <dgm:t>
        <a:bodyPr/>
        <a:lstStyle/>
        <a:p>
          <a:endParaRPr lang="de-AT"/>
        </a:p>
      </dgm:t>
    </dgm:pt>
    <dgm:pt modelId="{172A9E67-0837-4CBC-85EF-7D0D559F5ED6}">
      <dgm:prSet custT="1"/>
      <dgm:spPr/>
      <dgm:t>
        <a:bodyPr/>
        <a:lstStyle/>
        <a:p>
          <a:pPr rtl="0"/>
          <a:r>
            <a:rPr lang="de-DE" sz="1600" dirty="0" smtClean="0">
              <a:solidFill>
                <a:srgbClr val="002060"/>
              </a:solidFill>
            </a:rPr>
            <a:t>Ausnahme: gesetzliche Interessensvertretung, Kollektivvertragsfähige Berufsvereinigung, gemeinnützige Einrichtung</a:t>
          </a:r>
          <a:endParaRPr lang="de-AT" sz="1600" dirty="0">
            <a:solidFill>
              <a:srgbClr val="002060"/>
            </a:solidFill>
          </a:endParaRPr>
        </a:p>
      </dgm:t>
    </dgm:pt>
    <dgm:pt modelId="{7ABB311E-B438-4CBF-B61E-B7EB1442115F}" type="parTrans" cxnId="{FC101E95-58E5-4311-B346-ABC22BE9B2C1}">
      <dgm:prSet/>
      <dgm:spPr/>
      <dgm:t>
        <a:bodyPr/>
        <a:lstStyle/>
        <a:p>
          <a:endParaRPr lang="de-AT"/>
        </a:p>
      </dgm:t>
    </dgm:pt>
    <dgm:pt modelId="{A386C4B8-01EC-457B-BCD6-0CE87AB8A2A0}" type="sibTrans" cxnId="{FC101E95-58E5-4311-B346-ABC22BE9B2C1}">
      <dgm:prSet/>
      <dgm:spPr/>
      <dgm:t>
        <a:bodyPr/>
        <a:lstStyle/>
        <a:p>
          <a:endParaRPr lang="de-AT"/>
        </a:p>
      </dgm:t>
    </dgm:pt>
    <dgm:pt modelId="{AB55AA4A-40F1-467E-B808-CF2A4C06C572}">
      <dgm:prSet custT="1"/>
      <dgm:spPr/>
      <dgm:t>
        <a:bodyPr/>
        <a:lstStyle/>
        <a:p>
          <a:pPr rtl="0"/>
          <a:r>
            <a:rPr lang="de-DE" sz="2100" dirty="0" smtClean="0">
              <a:solidFill>
                <a:schemeClr val="bg1"/>
              </a:solidFill>
            </a:rPr>
            <a:t>Stellenausschreibung</a:t>
          </a:r>
          <a:endParaRPr lang="de-AT" sz="2100" dirty="0">
            <a:solidFill>
              <a:schemeClr val="bg1"/>
            </a:solidFill>
          </a:endParaRPr>
        </a:p>
      </dgm:t>
    </dgm:pt>
    <dgm:pt modelId="{07588EE6-C1D4-455D-9C84-B94849B34D38}" type="parTrans" cxnId="{0FB54567-72D8-4EBB-9831-5F7502B73389}">
      <dgm:prSet/>
      <dgm:spPr/>
      <dgm:t>
        <a:bodyPr/>
        <a:lstStyle/>
        <a:p>
          <a:endParaRPr lang="de-AT"/>
        </a:p>
      </dgm:t>
    </dgm:pt>
    <dgm:pt modelId="{054D4E0F-7CA0-4AB1-BCC0-33DB80F1977B}" type="sibTrans" cxnId="{0FB54567-72D8-4EBB-9831-5F7502B73389}">
      <dgm:prSet/>
      <dgm:spPr/>
      <dgm:t>
        <a:bodyPr/>
        <a:lstStyle/>
        <a:p>
          <a:endParaRPr lang="de-AT"/>
        </a:p>
      </dgm:t>
    </dgm:pt>
    <dgm:pt modelId="{E8BE2252-171E-44E6-A900-D7EB9C468DFD}">
      <dgm:prSet custT="1"/>
      <dgm:spPr/>
      <dgm:t>
        <a:bodyPr/>
        <a:lstStyle/>
        <a:p>
          <a:pPr rtl="0"/>
          <a:r>
            <a:rPr lang="de-DE" sz="1600" dirty="0" smtClean="0">
              <a:solidFill>
                <a:srgbClr val="002060"/>
              </a:solidFill>
            </a:rPr>
            <a:t>Keine Verpflichtung in der Privatwirtschaft</a:t>
          </a:r>
          <a:endParaRPr lang="de-AT" sz="1600" dirty="0">
            <a:solidFill>
              <a:srgbClr val="002060"/>
            </a:solidFill>
          </a:endParaRPr>
        </a:p>
      </dgm:t>
    </dgm:pt>
    <dgm:pt modelId="{81BFF6CA-5B25-4A85-89BE-DE34BBF8AFE9}" type="parTrans" cxnId="{C3F7FD8D-B270-499E-9F6E-12D0113126B0}">
      <dgm:prSet/>
      <dgm:spPr/>
      <dgm:t>
        <a:bodyPr/>
        <a:lstStyle/>
        <a:p>
          <a:endParaRPr lang="de-AT"/>
        </a:p>
      </dgm:t>
    </dgm:pt>
    <dgm:pt modelId="{6C217C1B-5B4D-42CA-A8DE-F81151426D78}" type="sibTrans" cxnId="{C3F7FD8D-B270-499E-9F6E-12D0113126B0}">
      <dgm:prSet/>
      <dgm:spPr/>
      <dgm:t>
        <a:bodyPr/>
        <a:lstStyle/>
        <a:p>
          <a:endParaRPr lang="de-AT"/>
        </a:p>
      </dgm:t>
    </dgm:pt>
    <dgm:pt modelId="{602CE68F-D6FF-44A0-B1A1-FE0B161261C1}">
      <dgm:prSet custT="1"/>
      <dgm:spPr/>
      <dgm:t>
        <a:bodyPr/>
        <a:lstStyle/>
        <a:p>
          <a:pPr rtl="0"/>
          <a:r>
            <a:rPr lang="de-DE" sz="1600" dirty="0" smtClean="0">
              <a:solidFill>
                <a:srgbClr val="002060"/>
              </a:solidFill>
            </a:rPr>
            <a:t>Gebot der geschlechtsneutralen </a:t>
          </a:r>
          <a:r>
            <a:rPr lang="de-DE" sz="1600" dirty="0" err="1" smtClean="0">
              <a:solidFill>
                <a:srgbClr val="002060"/>
              </a:solidFill>
            </a:rPr>
            <a:t>bzw</a:t>
          </a:r>
          <a:r>
            <a:rPr lang="de-DE" sz="1600" dirty="0" smtClean="0">
              <a:solidFill>
                <a:srgbClr val="002060"/>
              </a:solidFill>
            </a:rPr>
            <a:t> diskriminierungsfreien Stellenausschreibung </a:t>
          </a:r>
          <a:r>
            <a:rPr lang="de-DE" sz="1600" dirty="0" err="1" smtClean="0">
              <a:solidFill>
                <a:srgbClr val="002060"/>
              </a:solidFill>
            </a:rPr>
            <a:t>gem</a:t>
          </a:r>
          <a:r>
            <a:rPr lang="de-DE" sz="1600" dirty="0" smtClean="0">
              <a:solidFill>
                <a:srgbClr val="002060"/>
              </a:solidFill>
            </a:rPr>
            <a:t> </a:t>
          </a:r>
          <a:br>
            <a:rPr lang="de-DE" sz="1600" dirty="0" smtClean="0">
              <a:solidFill>
                <a:srgbClr val="002060"/>
              </a:solidFill>
            </a:rPr>
          </a:br>
          <a:r>
            <a:rPr lang="de-DE" sz="1600" dirty="0" smtClean="0">
              <a:solidFill>
                <a:srgbClr val="002060"/>
              </a:solidFill>
            </a:rPr>
            <a:t>§ 9 und 23 </a:t>
          </a:r>
          <a:r>
            <a:rPr lang="de-DE" sz="1600" dirty="0" err="1" smtClean="0">
              <a:solidFill>
                <a:srgbClr val="002060"/>
              </a:solidFill>
            </a:rPr>
            <a:t>GlBG</a:t>
          </a:r>
          <a:endParaRPr lang="de-AT" sz="1600" dirty="0">
            <a:solidFill>
              <a:srgbClr val="002060"/>
            </a:solidFill>
          </a:endParaRPr>
        </a:p>
      </dgm:t>
    </dgm:pt>
    <dgm:pt modelId="{EC2B971A-5EFF-47FC-B889-F5CC3EBB2769}" type="parTrans" cxnId="{A4146E69-6AFA-42A6-860A-84AD830DC032}">
      <dgm:prSet/>
      <dgm:spPr/>
      <dgm:t>
        <a:bodyPr/>
        <a:lstStyle/>
        <a:p>
          <a:endParaRPr lang="de-AT"/>
        </a:p>
      </dgm:t>
    </dgm:pt>
    <dgm:pt modelId="{C0284956-85E7-4A87-91E5-450C9B816FA6}" type="sibTrans" cxnId="{A4146E69-6AFA-42A6-860A-84AD830DC032}">
      <dgm:prSet/>
      <dgm:spPr/>
      <dgm:t>
        <a:bodyPr/>
        <a:lstStyle/>
        <a:p>
          <a:endParaRPr lang="de-AT"/>
        </a:p>
      </dgm:t>
    </dgm:pt>
    <dgm:pt modelId="{72C86CE6-918E-4F8B-857E-6EB8A30F91DF}" type="pres">
      <dgm:prSet presAssocID="{D08E1436-F50E-429C-A575-758C5223DC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218AC850-45AF-4312-A2B8-0995C0DEA6FC}" type="pres">
      <dgm:prSet presAssocID="{DA10C6E4-73C5-4314-8FF5-4926C4354BFD}" presName="linNode" presStyleCnt="0"/>
      <dgm:spPr/>
    </dgm:pt>
    <dgm:pt modelId="{6BE1847B-0949-43E1-95B7-5333780D00C0}" type="pres">
      <dgm:prSet presAssocID="{DA10C6E4-73C5-4314-8FF5-4926C4354BF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C21F04F-2D86-40F0-93FC-B08316676B72}" type="pres">
      <dgm:prSet presAssocID="{DA10C6E4-73C5-4314-8FF5-4926C4354BF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38A9FE8-8E35-4147-859C-F12EE918DC6E}" type="pres">
      <dgm:prSet presAssocID="{2100DFDC-7A35-4239-A77F-C285F6608F5B}" presName="sp" presStyleCnt="0"/>
      <dgm:spPr/>
    </dgm:pt>
    <dgm:pt modelId="{EAE65411-C16E-4C04-A682-7F5A4D6CFFB2}" type="pres">
      <dgm:prSet presAssocID="{FAD3104A-A307-45DE-910B-1D691CD88A3A}" presName="linNode" presStyleCnt="0"/>
      <dgm:spPr/>
    </dgm:pt>
    <dgm:pt modelId="{E7FF2CD0-D6CB-48F6-A336-09C5C53AF805}" type="pres">
      <dgm:prSet presAssocID="{FAD3104A-A307-45DE-910B-1D691CD88A3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77E3B45-3186-42C8-8E8C-6F8D3D28B133}" type="pres">
      <dgm:prSet presAssocID="{FAD3104A-A307-45DE-910B-1D691CD88A3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2D8D759-C8D3-47E3-861D-CC0464DF6012}" type="pres">
      <dgm:prSet presAssocID="{B50307F1-7953-40B8-96AB-65F5C2A25D09}" presName="sp" presStyleCnt="0"/>
      <dgm:spPr/>
    </dgm:pt>
    <dgm:pt modelId="{EF700DCE-4274-4E8E-8C78-1C711CA9B482}" type="pres">
      <dgm:prSet presAssocID="{AB55AA4A-40F1-467E-B808-CF2A4C06C572}" presName="linNode" presStyleCnt="0"/>
      <dgm:spPr/>
    </dgm:pt>
    <dgm:pt modelId="{E037BA84-8E23-4DDF-912E-B0B6A696C85E}" type="pres">
      <dgm:prSet presAssocID="{AB55AA4A-40F1-467E-B808-CF2A4C06C57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F36EAFC-4F38-443F-B115-BE336AAD8A46}" type="pres">
      <dgm:prSet presAssocID="{AB55AA4A-40F1-467E-B808-CF2A4C06C57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0F23B126-E9A0-4B77-B9DF-81EAFAC9918A}" type="presOf" srcId="{D08E1436-F50E-429C-A575-758C5223DC3C}" destId="{72C86CE6-918E-4F8B-857E-6EB8A30F91DF}" srcOrd="0" destOrd="0" presId="urn:microsoft.com/office/officeart/2005/8/layout/vList5"/>
    <dgm:cxn modelId="{8CB42BE9-E6E7-48E0-8B67-74DC0B268250}" type="presOf" srcId="{AB55AA4A-40F1-467E-B808-CF2A4C06C572}" destId="{E037BA84-8E23-4DDF-912E-B0B6A696C85E}" srcOrd="0" destOrd="0" presId="urn:microsoft.com/office/officeart/2005/8/layout/vList5"/>
    <dgm:cxn modelId="{0050A134-8B67-4AE1-8E88-461C5B066C87}" type="presOf" srcId="{DA10C6E4-73C5-4314-8FF5-4926C4354BFD}" destId="{6BE1847B-0949-43E1-95B7-5333780D00C0}" srcOrd="0" destOrd="0" presId="urn:microsoft.com/office/officeart/2005/8/layout/vList5"/>
    <dgm:cxn modelId="{69B84BDB-73FE-42E8-8A8F-0815A20D3D86}" srcId="{D08E1436-F50E-429C-A575-758C5223DC3C}" destId="{DA10C6E4-73C5-4314-8FF5-4926C4354BFD}" srcOrd="0" destOrd="0" parTransId="{32CCF36D-1832-44F4-B1E0-9EA7DB031CE3}" sibTransId="{2100DFDC-7A35-4239-A77F-C285F6608F5B}"/>
    <dgm:cxn modelId="{D1280B7B-EBCB-4D2B-8E71-A3DD8CEAA229}" type="presOf" srcId="{172A9E67-0837-4CBC-85EF-7D0D559F5ED6}" destId="{977E3B45-3186-42C8-8E8C-6F8D3D28B133}" srcOrd="0" destOrd="1" presId="urn:microsoft.com/office/officeart/2005/8/layout/vList5"/>
    <dgm:cxn modelId="{C3F7FD8D-B270-499E-9F6E-12D0113126B0}" srcId="{AB55AA4A-40F1-467E-B808-CF2A4C06C572}" destId="{E8BE2252-171E-44E6-A900-D7EB9C468DFD}" srcOrd="0" destOrd="0" parTransId="{81BFF6CA-5B25-4A85-89BE-DE34BBF8AFE9}" sibTransId="{6C217C1B-5B4D-42CA-A8DE-F81151426D78}"/>
    <dgm:cxn modelId="{0FB54567-72D8-4EBB-9831-5F7502B73389}" srcId="{D08E1436-F50E-429C-A575-758C5223DC3C}" destId="{AB55AA4A-40F1-467E-B808-CF2A4C06C572}" srcOrd="2" destOrd="0" parTransId="{07588EE6-C1D4-455D-9C84-B94849B34D38}" sibTransId="{054D4E0F-7CA0-4AB1-BCC0-33DB80F1977B}"/>
    <dgm:cxn modelId="{144637AC-6961-4553-A97B-4CC8799D3123}" srcId="{DA10C6E4-73C5-4314-8FF5-4926C4354BFD}" destId="{996C3F00-DFFD-43C7-8C64-AA44101F66F5}" srcOrd="0" destOrd="0" parTransId="{92BE0741-EF4F-41A6-B281-38EB2510338E}" sibTransId="{AC7BDC62-3B92-4A67-B7FD-2EC1154CF334}"/>
    <dgm:cxn modelId="{5B46D549-3D30-4191-8673-6AD6FE7A8782}" srcId="{FAD3104A-A307-45DE-910B-1D691CD88A3A}" destId="{1967F9BD-0929-4B0E-8E21-B8EC54529A10}" srcOrd="0" destOrd="0" parTransId="{94620DD1-F108-41C5-810D-9878E19F3352}" sibTransId="{8A077FEF-FB13-457C-8DE1-A76857859678}"/>
    <dgm:cxn modelId="{E08926DC-67E1-4B57-A186-2FD41C7C069D}" type="presOf" srcId="{FAD3104A-A307-45DE-910B-1D691CD88A3A}" destId="{E7FF2CD0-D6CB-48F6-A336-09C5C53AF805}" srcOrd="0" destOrd="0" presId="urn:microsoft.com/office/officeart/2005/8/layout/vList5"/>
    <dgm:cxn modelId="{A86FCEFF-6D5D-4178-BD77-DC00A545995A}" srcId="{DA10C6E4-73C5-4314-8FF5-4926C4354BFD}" destId="{54E0DA6F-98D0-4C16-B752-E672720E470A}" srcOrd="1" destOrd="0" parTransId="{D8DADD20-B5E4-486F-AD15-9A049161F2FC}" sibTransId="{E558642C-9700-41C7-BBA6-0D76F7254309}"/>
    <dgm:cxn modelId="{CB01F443-CFF0-4A18-B720-DC21A34ACE62}" type="presOf" srcId="{1967F9BD-0929-4B0E-8E21-B8EC54529A10}" destId="{977E3B45-3186-42C8-8E8C-6F8D3D28B133}" srcOrd="0" destOrd="0" presId="urn:microsoft.com/office/officeart/2005/8/layout/vList5"/>
    <dgm:cxn modelId="{EC9407D7-6CA0-44A6-BD41-9F23AF52FD04}" type="presOf" srcId="{54E0DA6F-98D0-4C16-B752-E672720E470A}" destId="{6C21F04F-2D86-40F0-93FC-B08316676B72}" srcOrd="0" destOrd="1" presId="urn:microsoft.com/office/officeart/2005/8/layout/vList5"/>
    <dgm:cxn modelId="{78621CDB-1ECB-4DF5-BED8-EC21933B4047}" type="presOf" srcId="{996C3F00-DFFD-43C7-8C64-AA44101F66F5}" destId="{6C21F04F-2D86-40F0-93FC-B08316676B72}" srcOrd="0" destOrd="0" presId="urn:microsoft.com/office/officeart/2005/8/layout/vList5"/>
    <dgm:cxn modelId="{FC101E95-58E5-4311-B346-ABC22BE9B2C1}" srcId="{1967F9BD-0929-4B0E-8E21-B8EC54529A10}" destId="{172A9E67-0837-4CBC-85EF-7D0D559F5ED6}" srcOrd="0" destOrd="0" parTransId="{7ABB311E-B438-4CBF-B61E-B7EB1442115F}" sibTransId="{A386C4B8-01EC-457B-BCD6-0CE87AB8A2A0}"/>
    <dgm:cxn modelId="{A4146E69-6AFA-42A6-860A-84AD830DC032}" srcId="{AB55AA4A-40F1-467E-B808-CF2A4C06C572}" destId="{602CE68F-D6FF-44A0-B1A1-FE0B161261C1}" srcOrd="1" destOrd="0" parTransId="{EC2B971A-5EFF-47FC-B889-F5CC3EBB2769}" sibTransId="{C0284956-85E7-4A87-91E5-450C9B816FA6}"/>
    <dgm:cxn modelId="{94A1F446-1E28-42D8-8105-C1DACD4E398D}" type="presOf" srcId="{602CE68F-D6FF-44A0-B1A1-FE0B161261C1}" destId="{8F36EAFC-4F38-443F-B115-BE336AAD8A46}" srcOrd="0" destOrd="1" presId="urn:microsoft.com/office/officeart/2005/8/layout/vList5"/>
    <dgm:cxn modelId="{E92A0CF8-BEAC-4BD8-B7EC-00203EB7DF89}" type="presOf" srcId="{E8BE2252-171E-44E6-A900-D7EB9C468DFD}" destId="{8F36EAFC-4F38-443F-B115-BE336AAD8A46}" srcOrd="0" destOrd="0" presId="urn:microsoft.com/office/officeart/2005/8/layout/vList5"/>
    <dgm:cxn modelId="{78DE7A8F-04F8-4C22-8364-7439A73CCCC8}" srcId="{D08E1436-F50E-429C-A575-758C5223DC3C}" destId="{FAD3104A-A307-45DE-910B-1D691CD88A3A}" srcOrd="1" destOrd="0" parTransId="{C316DB27-CB12-408C-9FE5-F2ED3C04AB62}" sibTransId="{B50307F1-7953-40B8-96AB-65F5C2A25D09}"/>
    <dgm:cxn modelId="{D4FF3ADC-4B59-4490-8977-40625AC9FB77}" type="presParOf" srcId="{72C86CE6-918E-4F8B-857E-6EB8A30F91DF}" destId="{218AC850-45AF-4312-A2B8-0995C0DEA6FC}" srcOrd="0" destOrd="0" presId="urn:microsoft.com/office/officeart/2005/8/layout/vList5"/>
    <dgm:cxn modelId="{EBE79DDD-435A-4730-A36E-0CFE3E45287D}" type="presParOf" srcId="{218AC850-45AF-4312-A2B8-0995C0DEA6FC}" destId="{6BE1847B-0949-43E1-95B7-5333780D00C0}" srcOrd="0" destOrd="0" presId="urn:microsoft.com/office/officeart/2005/8/layout/vList5"/>
    <dgm:cxn modelId="{76326309-3A6D-40A1-9365-85C1C7A76588}" type="presParOf" srcId="{218AC850-45AF-4312-A2B8-0995C0DEA6FC}" destId="{6C21F04F-2D86-40F0-93FC-B08316676B72}" srcOrd="1" destOrd="0" presId="urn:microsoft.com/office/officeart/2005/8/layout/vList5"/>
    <dgm:cxn modelId="{9F0D76B5-D2A1-469D-8908-41D5EBD25C6D}" type="presParOf" srcId="{72C86CE6-918E-4F8B-857E-6EB8A30F91DF}" destId="{638A9FE8-8E35-4147-859C-F12EE918DC6E}" srcOrd="1" destOrd="0" presId="urn:microsoft.com/office/officeart/2005/8/layout/vList5"/>
    <dgm:cxn modelId="{EB899E81-1666-44C0-AF6B-E6FFC7C9450D}" type="presParOf" srcId="{72C86CE6-918E-4F8B-857E-6EB8A30F91DF}" destId="{EAE65411-C16E-4C04-A682-7F5A4D6CFFB2}" srcOrd="2" destOrd="0" presId="urn:microsoft.com/office/officeart/2005/8/layout/vList5"/>
    <dgm:cxn modelId="{6C5DAAEC-038C-46BC-8A7B-3B45C474B34B}" type="presParOf" srcId="{EAE65411-C16E-4C04-A682-7F5A4D6CFFB2}" destId="{E7FF2CD0-D6CB-48F6-A336-09C5C53AF805}" srcOrd="0" destOrd="0" presId="urn:microsoft.com/office/officeart/2005/8/layout/vList5"/>
    <dgm:cxn modelId="{C1B56A05-8669-465E-9276-5AC9FC2F653F}" type="presParOf" srcId="{EAE65411-C16E-4C04-A682-7F5A4D6CFFB2}" destId="{977E3B45-3186-42C8-8E8C-6F8D3D28B133}" srcOrd="1" destOrd="0" presId="urn:microsoft.com/office/officeart/2005/8/layout/vList5"/>
    <dgm:cxn modelId="{080C54A9-44EF-4D3E-BE15-2AC70236F974}" type="presParOf" srcId="{72C86CE6-918E-4F8B-857E-6EB8A30F91DF}" destId="{82D8D759-C8D3-47E3-861D-CC0464DF6012}" srcOrd="3" destOrd="0" presId="urn:microsoft.com/office/officeart/2005/8/layout/vList5"/>
    <dgm:cxn modelId="{9386C147-A876-4C78-A8A8-FC32E8AD02B9}" type="presParOf" srcId="{72C86CE6-918E-4F8B-857E-6EB8A30F91DF}" destId="{EF700DCE-4274-4E8E-8C78-1C711CA9B482}" srcOrd="4" destOrd="0" presId="urn:microsoft.com/office/officeart/2005/8/layout/vList5"/>
    <dgm:cxn modelId="{2148FDCB-CCFA-4343-96DF-BB5A0CC937C4}" type="presParOf" srcId="{EF700DCE-4274-4E8E-8C78-1C711CA9B482}" destId="{E037BA84-8E23-4DDF-912E-B0B6A696C85E}" srcOrd="0" destOrd="0" presId="urn:microsoft.com/office/officeart/2005/8/layout/vList5"/>
    <dgm:cxn modelId="{1C6C1A2C-864C-4C8D-9B86-0486DB2C9B88}" type="presParOf" srcId="{EF700DCE-4274-4E8E-8C78-1C711CA9B482}" destId="{8F36EAFC-4F38-443F-B115-BE336AAD8A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D64565-4AA2-4547-927B-4D0432BE86B6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AT"/>
        </a:p>
      </dgm:t>
    </dgm:pt>
    <dgm:pt modelId="{59BE6EB6-C318-4D39-BE06-B92EF29D3656}">
      <dgm:prSet phldrT="[Text]"/>
      <dgm:spPr/>
      <dgm:t>
        <a:bodyPr/>
        <a:lstStyle/>
        <a:p>
          <a:r>
            <a:rPr lang="de-DE" dirty="0" smtClean="0"/>
            <a:t>betriebsverfassungsrechtlich</a:t>
          </a:r>
          <a:endParaRPr lang="de-AT" dirty="0"/>
        </a:p>
      </dgm:t>
    </dgm:pt>
    <dgm:pt modelId="{807EA3EC-EF61-40AF-A2ED-EBFD02FEDEC5}" type="parTrans" cxnId="{98C63B27-FD1D-4273-A67D-5DD705BE057F}">
      <dgm:prSet/>
      <dgm:spPr/>
      <dgm:t>
        <a:bodyPr/>
        <a:lstStyle/>
        <a:p>
          <a:endParaRPr lang="de-AT"/>
        </a:p>
      </dgm:t>
    </dgm:pt>
    <dgm:pt modelId="{369A8DDD-0A54-4722-BBEC-8B33A9821752}" type="sibTrans" cxnId="{98C63B27-FD1D-4273-A67D-5DD705BE057F}">
      <dgm:prSet/>
      <dgm:spPr/>
      <dgm:t>
        <a:bodyPr/>
        <a:lstStyle/>
        <a:p>
          <a:endParaRPr lang="de-AT"/>
        </a:p>
      </dgm:t>
    </dgm:pt>
    <dgm:pt modelId="{04793ADD-F982-4004-86E5-FF627BC3F0C7}">
      <dgm:prSet phldrT="[Text]"/>
      <dgm:spPr/>
      <dgm:t>
        <a:bodyPr/>
        <a:lstStyle/>
        <a:p>
          <a:r>
            <a:rPr lang="de-DE" dirty="0" smtClean="0"/>
            <a:t>arbeitsvertragsrechtlich</a:t>
          </a:r>
          <a:endParaRPr lang="de-AT" dirty="0"/>
        </a:p>
      </dgm:t>
    </dgm:pt>
    <dgm:pt modelId="{FB77878E-ACA3-4F0E-A086-E74491BDA3DD}" type="parTrans" cxnId="{C2A1157D-6007-4767-8853-A3DDE7E3CE35}">
      <dgm:prSet/>
      <dgm:spPr/>
      <dgm:t>
        <a:bodyPr/>
        <a:lstStyle/>
        <a:p>
          <a:endParaRPr lang="de-AT"/>
        </a:p>
      </dgm:t>
    </dgm:pt>
    <dgm:pt modelId="{BEE261A8-7603-4E77-B047-F630959CAB4F}" type="sibTrans" cxnId="{C2A1157D-6007-4767-8853-A3DDE7E3CE35}">
      <dgm:prSet/>
      <dgm:spPr/>
      <dgm:t>
        <a:bodyPr/>
        <a:lstStyle/>
        <a:p>
          <a:endParaRPr lang="de-AT"/>
        </a:p>
      </dgm:t>
    </dgm:pt>
    <dgm:pt modelId="{E35F67B3-B25B-4AA5-8AE1-735B6E44D9C9}">
      <dgm:prSet phldrT="[Text]"/>
      <dgm:spPr/>
      <dgm:t>
        <a:bodyPr/>
        <a:lstStyle/>
        <a:p>
          <a:r>
            <a:rPr lang="de-DE" dirty="0" smtClean="0"/>
            <a:t>zulässig</a:t>
          </a:r>
          <a:endParaRPr lang="de-AT" dirty="0"/>
        </a:p>
      </dgm:t>
    </dgm:pt>
    <dgm:pt modelId="{986C9FA2-9879-4514-ACEC-765018A9414E}" type="parTrans" cxnId="{5E051D44-0241-45C2-8480-CDA49FE3A3FD}">
      <dgm:prSet/>
      <dgm:spPr/>
      <dgm:t>
        <a:bodyPr/>
        <a:lstStyle/>
        <a:p>
          <a:endParaRPr lang="de-AT"/>
        </a:p>
      </dgm:t>
    </dgm:pt>
    <dgm:pt modelId="{F1A1C454-4A56-4FD8-ADFE-3F251C3C6194}" type="sibTrans" cxnId="{5E051D44-0241-45C2-8480-CDA49FE3A3FD}">
      <dgm:prSet/>
      <dgm:spPr/>
      <dgm:t>
        <a:bodyPr/>
        <a:lstStyle/>
        <a:p>
          <a:endParaRPr lang="de-AT"/>
        </a:p>
      </dgm:t>
    </dgm:pt>
    <dgm:pt modelId="{8B0F5047-2DE0-4B79-9940-FDA432EB0CD9}" type="pres">
      <dgm:prSet presAssocID="{EFD64565-4AA2-4547-927B-4D0432BE86B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EA75CF99-2D6D-4067-90EA-4642119A37F5}" type="pres">
      <dgm:prSet presAssocID="{59BE6EB6-C318-4D39-BE06-B92EF29D3656}" presName="node" presStyleLbl="node1" presStyleIdx="0" presStyleCnt="3" custScaleX="40464" custScaleY="24778" custLinFactNeighborX="41666" custLinFactNeighborY="-1310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3124615-7F2C-434B-9E8C-B0EE8E35BC03}" type="pres">
      <dgm:prSet presAssocID="{369A8DDD-0A54-4722-BBEC-8B33A9821752}" presName="sibTrans" presStyleCnt="0"/>
      <dgm:spPr/>
    </dgm:pt>
    <dgm:pt modelId="{3E8DE9B2-3F2D-436E-B4BE-905D04E558A8}" type="pres">
      <dgm:prSet presAssocID="{04793ADD-F982-4004-86E5-FF627BC3F0C7}" presName="node" presStyleLbl="node1" presStyleIdx="1" presStyleCnt="3" custScaleX="35858" custScaleY="24215" custLinFactNeighborX="-51798" custLinFactNeighborY="-1282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266017E-0B0A-4EC1-A45C-49CB2BAA7268}" type="pres">
      <dgm:prSet presAssocID="{BEE261A8-7603-4E77-B047-F630959CAB4F}" presName="sibTrans" presStyleCnt="0"/>
      <dgm:spPr/>
    </dgm:pt>
    <dgm:pt modelId="{B1878CA2-B048-4F6C-98E4-7F42F10ECD2C}" type="pres">
      <dgm:prSet presAssocID="{E35F67B3-B25B-4AA5-8AE1-735B6E44D9C9}" presName="node" presStyleLbl="node1" presStyleIdx="2" presStyleCnt="3" custScaleX="39999" custScaleY="20890" custLinFactNeighborX="-5322" custLinFactNeighborY="-113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C2A1157D-6007-4767-8853-A3DDE7E3CE35}" srcId="{EFD64565-4AA2-4547-927B-4D0432BE86B6}" destId="{04793ADD-F982-4004-86E5-FF627BC3F0C7}" srcOrd="1" destOrd="0" parTransId="{FB77878E-ACA3-4F0E-A086-E74491BDA3DD}" sibTransId="{BEE261A8-7603-4E77-B047-F630959CAB4F}"/>
    <dgm:cxn modelId="{87B3487D-697F-4995-B5B9-F122B36A2682}" type="presOf" srcId="{59BE6EB6-C318-4D39-BE06-B92EF29D3656}" destId="{EA75CF99-2D6D-4067-90EA-4642119A37F5}" srcOrd="0" destOrd="0" presId="urn:microsoft.com/office/officeart/2005/8/layout/default"/>
    <dgm:cxn modelId="{1E4BBB41-9033-47D5-8F57-2A85C4668FBD}" type="presOf" srcId="{04793ADD-F982-4004-86E5-FF627BC3F0C7}" destId="{3E8DE9B2-3F2D-436E-B4BE-905D04E558A8}" srcOrd="0" destOrd="0" presId="urn:microsoft.com/office/officeart/2005/8/layout/default"/>
    <dgm:cxn modelId="{5E051D44-0241-45C2-8480-CDA49FE3A3FD}" srcId="{EFD64565-4AA2-4547-927B-4D0432BE86B6}" destId="{E35F67B3-B25B-4AA5-8AE1-735B6E44D9C9}" srcOrd="2" destOrd="0" parTransId="{986C9FA2-9879-4514-ACEC-765018A9414E}" sibTransId="{F1A1C454-4A56-4FD8-ADFE-3F251C3C6194}"/>
    <dgm:cxn modelId="{98C63B27-FD1D-4273-A67D-5DD705BE057F}" srcId="{EFD64565-4AA2-4547-927B-4D0432BE86B6}" destId="{59BE6EB6-C318-4D39-BE06-B92EF29D3656}" srcOrd="0" destOrd="0" parTransId="{807EA3EC-EF61-40AF-A2ED-EBFD02FEDEC5}" sibTransId="{369A8DDD-0A54-4722-BBEC-8B33A9821752}"/>
    <dgm:cxn modelId="{76D2A707-B9C3-4EBB-AB6C-FEC0FAB35878}" type="presOf" srcId="{E35F67B3-B25B-4AA5-8AE1-735B6E44D9C9}" destId="{B1878CA2-B048-4F6C-98E4-7F42F10ECD2C}" srcOrd="0" destOrd="0" presId="urn:microsoft.com/office/officeart/2005/8/layout/default"/>
    <dgm:cxn modelId="{75DB21CF-770A-4DC2-8881-16AB12A43BE2}" type="presOf" srcId="{EFD64565-4AA2-4547-927B-4D0432BE86B6}" destId="{8B0F5047-2DE0-4B79-9940-FDA432EB0CD9}" srcOrd="0" destOrd="0" presId="urn:microsoft.com/office/officeart/2005/8/layout/default"/>
    <dgm:cxn modelId="{D254C79F-76D0-47FB-9887-A6A7DA656E41}" type="presParOf" srcId="{8B0F5047-2DE0-4B79-9940-FDA432EB0CD9}" destId="{EA75CF99-2D6D-4067-90EA-4642119A37F5}" srcOrd="0" destOrd="0" presId="urn:microsoft.com/office/officeart/2005/8/layout/default"/>
    <dgm:cxn modelId="{81F36B45-8F1E-480F-8A0E-071BA9AEDDDF}" type="presParOf" srcId="{8B0F5047-2DE0-4B79-9940-FDA432EB0CD9}" destId="{03124615-7F2C-434B-9E8C-B0EE8E35BC03}" srcOrd="1" destOrd="0" presId="urn:microsoft.com/office/officeart/2005/8/layout/default"/>
    <dgm:cxn modelId="{26A1B866-7DEE-43C5-A5D9-1520DAAF678F}" type="presParOf" srcId="{8B0F5047-2DE0-4B79-9940-FDA432EB0CD9}" destId="{3E8DE9B2-3F2D-436E-B4BE-905D04E558A8}" srcOrd="2" destOrd="0" presId="urn:microsoft.com/office/officeart/2005/8/layout/default"/>
    <dgm:cxn modelId="{8C4D60D7-EC6B-4338-BC18-269D5D95762B}" type="presParOf" srcId="{8B0F5047-2DE0-4B79-9940-FDA432EB0CD9}" destId="{F266017E-0B0A-4EC1-A45C-49CB2BAA7268}" srcOrd="3" destOrd="0" presId="urn:microsoft.com/office/officeart/2005/8/layout/default"/>
    <dgm:cxn modelId="{855B5D47-8484-4003-8545-71CF89F3369C}" type="presParOf" srcId="{8B0F5047-2DE0-4B79-9940-FDA432EB0CD9}" destId="{B1878CA2-B048-4F6C-98E4-7F42F10ECD2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9F7EA2-5C40-4E74-969E-2A78FC7B5996}" type="doc">
      <dgm:prSet loTypeId="urn:diagrams.loki3.com/BracketList+Icon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AT"/>
        </a:p>
      </dgm:t>
    </dgm:pt>
    <dgm:pt modelId="{B15FC7E9-02F1-4C8D-B935-DF445E168A40}">
      <dgm:prSet/>
      <dgm:spPr/>
      <dgm:t>
        <a:bodyPr/>
        <a:lstStyle/>
        <a:p>
          <a:pPr rtl="0"/>
          <a:r>
            <a:rPr lang="de-DE" dirty="0" smtClean="0">
              <a:solidFill>
                <a:schemeClr val="accent2">
                  <a:lumMod val="75000"/>
                </a:schemeClr>
              </a:solidFill>
            </a:rPr>
            <a:t>Entgeltformen</a:t>
          </a:r>
          <a:endParaRPr lang="de-AT" dirty="0">
            <a:solidFill>
              <a:schemeClr val="accent2">
                <a:lumMod val="75000"/>
              </a:schemeClr>
            </a:solidFill>
          </a:endParaRPr>
        </a:p>
      </dgm:t>
    </dgm:pt>
    <dgm:pt modelId="{786C22CE-59F4-4005-82E5-A75E7CE76068}" type="parTrans" cxnId="{0DC851F6-F5A4-464F-87CB-E79ADE84D664}">
      <dgm:prSet/>
      <dgm:spPr/>
      <dgm:t>
        <a:bodyPr/>
        <a:lstStyle/>
        <a:p>
          <a:endParaRPr lang="de-AT"/>
        </a:p>
      </dgm:t>
    </dgm:pt>
    <dgm:pt modelId="{9322361C-1AEB-4392-B38D-CAA80EB0981C}" type="sibTrans" cxnId="{0DC851F6-F5A4-464F-87CB-E79ADE84D664}">
      <dgm:prSet/>
      <dgm:spPr/>
      <dgm:t>
        <a:bodyPr/>
        <a:lstStyle/>
        <a:p>
          <a:endParaRPr lang="de-AT"/>
        </a:p>
      </dgm:t>
    </dgm:pt>
    <dgm:pt modelId="{7B55CE75-6E3C-4DF1-A420-8C835005B4D9}">
      <dgm:prSet/>
      <dgm:spPr/>
      <dgm:t>
        <a:bodyPr/>
        <a:lstStyle/>
        <a:p>
          <a:pPr rtl="0"/>
          <a:r>
            <a:rPr lang="de-DE" dirty="0" smtClean="0">
              <a:solidFill>
                <a:schemeClr val="bg1"/>
              </a:solidFill>
            </a:rPr>
            <a:t>Zeitlohn</a:t>
          </a:r>
          <a:endParaRPr lang="de-AT" dirty="0">
            <a:solidFill>
              <a:schemeClr val="bg1"/>
            </a:solidFill>
          </a:endParaRPr>
        </a:p>
      </dgm:t>
    </dgm:pt>
    <dgm:pt modelId="{20CB1472-1B82-48ED-A211-ECCE5C4B0F2F}" type="parTrans" cxnId="{770FB57F-C9EA-4E3B-BB7D-27E89CF6DA8E}">
      <dgm:prSet/>
      <dgm:spPr/>
      <dgm:t>
        <a:bodyPr/>
        <a:lstStyle/>
        <a:p>
          <a:endParaRPr lang="de-AT"/>
        </a:p>
      </dgm:t>
    </dgm:pt>
    <dgm:pt modelId="{35412029-3D89-417C-827C-0598A8E76259}" type="sibTrans" cxnId="{770FB57F-C9EA-4E3B-BB7D-27E89CF6DA8E}">
      <dgm:prSet/>
      <dgm:spPr/>
      <dgm:t>
        <a:bodyPr/>
        <a:lstStyle/>
        <a:p>
          <a:endParaRPr lang="de-AT"/>
        </a:p>
      </dgm:t>
    </dgm:pt>
    <dgm:pt modelId="{0A144F7B-CE57-429D-B109-5ECF130947B7}">
      <dgm:prSet/>
      <dgm:spPr/>
      <dgm:t>
        <a:bodyPr/>
        <a:lstStyle/>
        <a:p>
          <a:pPr rtl="0"/>
          <a:r>
            <a:rPr lang="de-DE" dirty="0" smtClean="0">
              <a:solidFill>
                <a:schemeClr val="bg1"/>
              </a:solidFill>
            </a:rPr>
            <a:t>Leistungslohn</a:t>
          </a:r>
          <a:endParaRPr lang="de-AT" dirty="0">
            <a:solidFill>
              <a:schemeClr val="bg1"/>
            </a:solidFill>
          </a:endParaRPr>
        </a:p>
      </dgm:t>
    </dgm:pt>
    <dgm:pt modelId="{064B02F0-AF25-4BC8-B66C-E51EB9A06009}" type="parTrans" cxnId="{440B30C8-C73A-42E7-ACDC-35014F6D54EA}">
      <dgm:prSet/>
      <dgm:spPr/>
      <dgm:t>
        <a:bodyPr/>
        <a:lstStyle/>
        <a:p>
          <a:endParaRPr lang="de-AT"/>
        </a:p>
      </dgm:t>
    </dgm:pt>
    <dgm:pt modelId="{216EE7A2-D41C-4E0C-9ADC-33065E6C2C0F}" type="sibTrans" cxnId="{440B30C8-C73A-42E7-ACDC-35014F6D54EA}">
      <dgm:prSet/>
      <dgm:spPr/>
      <dgm:t>
        <a:bodyPr/>
        <a:lstStyle/>
        <a:p>
          <a:endParaRPr lang="de-AT"/>
        </a:p>
      </dgm:t>
    </dgm:pt>
    <dgm:pt modelId="{F89BC39D-6D96-493F-A5B7-BB7BAD67F024}">
      <dgm:prSet/>
      <dgm:spPr/>
      <dgm:t>
        <a:bodyPr/>
        <a:lstStyle/>
        <a:p>
          <a:pPr rtl="0"/>
          <a:r>
            <a:rPr lang="de-DE" dirty="0" smtClean="0">
              <a:solidFill>
                <a:schemeClr val="bg1"/>
              </a:solidFill>
            </a:rPr>
            <a:t>Erfolgslohn</a:t>
          </a:r>
          <a:endParaRPr lang="de-AT" dirty="0">
            <a:solidFill>
              <a:schemeClr val="bg1"/>
            </a:solidFill>
          </a:endParaRPr>
        </a:p>
      </dgm:t>
    </dgm:pt>
    <dgm:pt modelId="{CCFB3868-E8F6-4DBC-B348-EF4F6AA3A4AB}" type="parTrans" cxnId="{61913EED-41CD-4FCA-98CE-8AA7929E1FFF}">
      <dgm:prSet/>
      <dgm:spPr/>
      <dgm:t>
        <a:bodyPr/>
        <a:lstStyle/>
        <a:p>
          <a:endParaRPr lang="de-AT"/>
        </a:p>
      </dgm:t>
    </dgm:pt>
    <dgm:pt modelId="{48C5CE0A-DC32-4C71-9A14-C333EED68AB4}" type="sibTrans" cxnId="{61913EED-41CD-4FCA-98CE-8AA7929E1FFF}">
      <dgm:prSet/>
      <dgm:spPr/>
      <dgm:t>
        <a:bodyPr/>
        <a:lstStyle/>
        <a:p>
          <a:endParaRPr lang="de-AT"/>
        </a:p>
      </dgm:t>
    </dgm:pt>
    <dgm:pt modelId="{519EE3DD-B14E-42D7-875A-9497B98F1291}">
      <dgm:prSet/>
      <dgm:spPr/>
      <dgm:t>
        <a:bodyPr/>
        <a:lstStyle/>
        <a:p>
          <a:pPr rtl="0"/>
          <a:r>
            <a:rPr lang="de-DE" dirty="0" smtClean="0">
              <a:solidFill>
                <a:schemeClr val="bg1"/>
              </a:solidFill>
            </a:rPr>
            <a:t>Mischformen</a:t>
          </a:r>
          <a:endParaRPr lang="de-AT" dirty="0">
            <a:solidFill>
              <a:schemeClr val="bg1"/>
            </a:solidFill>
          </a:endParaRPr>
        </a:p>
      </dgm:t>
    </dgm:pt>
    <dgm:pt modelId="{6067D8EB-1525-4247-BDBD-D945E2E97809}" type="parTrans" cxnId="{6C66476F-490E-4EF0-90F2-C27F1974DF03}">
      <dgm:prSet/>
      <dgm:spPr/>
      <dgm:t>
        <a:bodyPr/>
        <a:lstStyle/>
        <a:p>
          <a:endParaRPr lang="de-AT"/>
        </a:p>
      </dgm:t>
    </dgm:pt>
    <dgm:pt modelId="{8A0696EE-9DC9-4C34-8270-07DA5041BD3C}" type="sibTrans" cxnId="{6C66476F-490E-4EF0-90F2-C27F1974DF03}">
      <dgm:prSet/>
      <dgm:spPr/>
      <dgm:t>
        <a:bodyPr/>
        <a:lstStyle/>
        <a:p>
          <a:endParaRPr lang="de-AT"/>
        </a:p>
      </dgm:t>
    </dgm:pt>
    <dgm:pt modelId="{55C6B5F4-4524-4CCF-A66E-BE6799B1D26A}" type="pres">
      <dgm:prSet presAssocID="{2E9F7EA2-5C40-4E74-969E-2A78FC7B59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2D7BD8A0-8D75-46B0-9DF5-54DB14B9607A}" type="pres">
      <dgm:prSet presAssocID="{B15FC7E9-02F1-4C8D-B935-DF445E168A40}" presName="linNode" presStyleCnt="0"/>
      <dgm:spPr/>
    </dgm:pt>
    <dgm:pt modelId="{02372433-64A6-477C-AA56-B873DFF6C9CD}" type="pres">
      <dgm:prSet presAssocID="{B15FC7E9-02F1-4C8D-B935-DF445E168A40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97703AE-B859-4D05-AC6D-60072DFF0A33}" type="pres">
      <dgm:prSet presAssocID="{B15FC7E9-02F1-4C8D-B935-DF445E168A40}" presName="bracket" presStyleLbl="parChTrans1D1" presStyleIdx="0" presStyleCnt="1"/>
      <dgm:spPr/>
    </dgm:pt>
    <dgm:pt modelId="{95162423-6A3A-4C05-B8EE-62889BFBFF1C}" type="pres">
      <dgm:prSet presAssocID="{B15FC7E9-02F1-4C8D-B935-DF445E168A40}" presName="spH" presStyleCnt="0"/>
      <dgm:spPr/>
    </dgm:pt>
    <dgm:pt modelId="{2881B078-5A49-4D87-8043-FDC8EAC7D8C0}" type="pres">
      <dgm:prSet presAssocID="{B15FC7E9-02F1-4C8D-B935-DF445E168A40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61913EED-41CD-4FCA-98CE-8AA7929E1FFF}" srcId="{B15FC7E9-02F1-4C8D-B935-DF445E168A40}" destId="{F89BC39D-6D96-493F-A5B7-BB7BAD67F024}" srcOrd="2" destOrd="0" parTransId="{CCFB3868-E8F6-4DBC-B348-EF4F6AA3A4AB}" sibTransId="{48C5CE0A-DC32-4C71-9A14-C333EED68AB4}"/>
    <dgm:cxn modelId="{0DC851F6-F5A4-464F-87CB-E79ADE84D664}" srcId="{2E9F7EA2-5C40-4E74-969E-2A78FC7B5996}" destId="{B15FC7E9-02F1-4C8D-B935-DF445E168A40}" srcOrd="0" destOrd="0" parTransId="{786C22CE-59F4-4005-82E5-A75E7CE76068}" sibTransId="{9322361C-1AEB-4392-B38D-CAA80EB0981C}"/>
    <dgm:cxn modelId="{CFB976E6-3390-406F-A633-078F7049FF23}" type="presOf" srcId="{2E9F7EA2-5C40-4E74-969E-2A78FC7B5996}" destId="{55C6B5F4-4524-4CCF-A66E-BE6799B1D26A}" srcOrd="0" destOrd="0" presId="urn:diagrams.loki3.com/BracketList+Icon"/>
    <dgm:cxn modelId="{B498EC7F-D1CD-4888-8D8D-27A2A796504B}" type="presOf" srcId="{7B55CE75-6E3C-4DF1-A420-8C835005B4D9}" destId="{2881B078-5A49-4D87-8043-FDC8EAC7D8C0}" srcOrd="0" destOrd="0" presId="urn:diagrams.loki3.com/BracketList+Icon"/>
    <dgm:cxn modelId="{6C66476F-490E-4EF0-90F2-C27F1974DF03}" srcId="{B15FC7E9-02F1-4C8D-B935-DF445E168A40}" destId="{519EE3DD-B14E-42D7-875A-9497B98F1291}" srcOrd="3" destOrd="0" parTransId="{6067D8EB-1525-4247-BDBD-D945E2E97809}" sibTransId="{8A0696EE-9DC9-4C34-8270-07DA5041BD3C}"/>
    <dgm:cxn modelId="{0031A274-4896-4885-8B40-266B77B1768B}" type="presOf" srcId="{0A144F7B-CE57-429D-B109-5ECF130947B7}" destId="{2881B078-5A49-4D87-8043-FDC8EAC7D8C0}" srcOrd="0" destOrd="1" presId="urn:diagrams.loki3.com/BracketList+Icon"/>
    <dgm:cxn modelId="{63547EE1-73A5-42C0-BD6D-B0E37C072DB8}" type="presOf" srcId="{F89BC39D-6D96-493F-A5B7-BB7BAD67F024}" destId="{2881B078-5A49-4D87-8043-FDC8EAC7D8C0}" srcOrd="0" destOrd="2" presId="urn:diagrams.loki3.com/BracketList+Icon"/>
    <dgm:cxn modelId="{440B30C8-C73A-42E7-ACDC-35014F6D54EA}" srcId="{B15FC7E9-02F1-4C8D-B935-DF445E168A40}" destId="{0A144F7B-CE57-429D-B109-5ECF130947B7}" srcOrd="1" destOrd="0" parTransId="{064B02F0-AF25-4BC8-B66C-E51EB9A06009}" sibTransId="{216EE7A2-D41C-4E0C-9ADC-33065E6C2C0F}"/>
    <dgm:cxn modelId="{770FB57F-C9EA-4E3B-BB7D-27E89CF6DA8E}" srcId="{B15FC7E9-02F1-4C8D-B935-DF445E168A40}" destId="{7B55CE75-6E3C-4DF1-A420-8C835005B4D9}" srcOrd="0" destOrd="0" parTransId="{20CB1472-1B82-48ED-A211-ECCE5C4B0F2F}" sibTransId="{35412029-3D89-417C-827C-0598A8E76259}"/>
    <dgm:cxn modelId="{863462F2-1BE5-4ECF-83ED-5BFE02BCF9DD}" type="presOf" srcId="{519EE3DD-B14E-42D7-875A-9497B98F1291}" destId="{2881B078-5A49-4D87-8043-FDC8EAC7D8C0}" srcOrd="0" destOrd="3" presId="urn:diagrams.loki3.com/BracketList+Icon"/>
    <dgm:cxn modelId="{F94F18AF-D96B-487D-83E3-11C53A753ED3}" type="presOf" srcId="{B15FC7E9-02F1-4C8D-B935-DF445E168A40}" destId="{02372433-64A6-477C-AA56-B873DFF6C9CD}" srcOrd="0" destOrd="0" presId="urn:diagrams.loki3.com/BracketList+Icon"/>
    <dgm:cxn modelId="{0E7513D3-45D8-4334-8C36-BB66F5634BB0}" type="presParOf" srcId="{55C6B5F4-4524-4CCF-A66E-BE6799B1D26A}" destId="{2D7BD8A0-8D75-46B0-9DF5-54DB14B9607A}" srcOrd="0" destOrd="0" presId="urn:diagrams.loki3.com/BracketList+Icon"/>
    <dgm:cxn modelId="{4DFC2F6E-FB9B-47C3-8C2E-7C01B0AE8450}" type="presParOf" srcId="{2D7BD8A0-8D75-46B0-9DF5-54DB14B9607A}" destId="{02372433-64A6-477C-AA56-B873DFF6C9CD}" srcOrd="0" destOrd="0" presId="urn:diagrams.loki3.com/BracketList+Icon"/>
    <dgm:cxn modelId="{3D7A9E5F-4822-44C3-AE4E-689A7D96CF87}" type="presParOf" srcId="{2D7BD8A0-8D75-46B0-9DF5-54DB14B9607A}" destId="{E97703AE-B859-4D05-AC6D-60072DFF0A33}" srcOrd="1" destOrd="0" presId="urn:diagrams.loki3.com/BracketList+Icon"/>
    <dgm:cxn modelId="{98BAF324-83D0-465D-AAE4-36C3043BDE96}" type="presParOf" srcId="{2D7BD8A0-8D75-46B0-9DF5-54DB14B9607A}" destId="{95162423-6A3A-4C05-B8EE-62889BFBFF1C}" srcOrd="2" destOrd="0" presId="urn:diagrams.loki3.com/BracketList+Icon"/>
    <dgm:cxn modelId="{02E96134-AA79-4686-9F9F-D111673828B4}" type="presParOf" srcId="{2D7BD8A0-8D75-46B0-9DF5-54DB14B9607A}" destId="{2881B078-5A49-4D87-8043-FDC8EAC7D8C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4DC106-101A-1946-8AAA-C4F2766B64BB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6F8EFCC6-C4FD-4BE6-97BE-FB88055F5A31}">
      <dgm:prSet phldrT="[Text]"/>
      <dgm:spPr/>
      <dgm:t>
        <a:bodyPr/>
        <a:lstStyle/>
        <a:p>
          <a:r>
            <a:rPr lang="de-DE" dirty="0" smtClean="0"/>
            <a:t>Vorverfahren- Information des </a:t>
          </a:r>
          <a:r>
            <a:rPr lang="de-DE" dirty="0" err="1" smtClean="0"/>
            <a:t>BR</a:t>
          </a:r>
          <a:endParaRPr lang="de-AT" dirty="0"/>
        </a:p>
      </dgm:t>
    </dgm:pt>
    <dgm:pt modelId="{3B31B75E-52C9-4AF3-A73F-B882E8DBE964}" type="parTrans" cxnId="{C17001BA-FCAD-429C-9744-94B28CF21303}">
      <dgm:prSet/>
      <dgm:spPr/>
      <dgm:t>
        <a:bodyPr/>
        <a:lstStyle/>
        <a:p>
          <a:endParaRPr lang="de-AT"/>
        </a:p>
      </dgm:t>
    </dgm:pt>
    <dgm:pt modelId="{B512E5E8-2D02-4168-9525-D6945762E7FC}" type="sibTrans" cxnId="{C17001BA-FCAD-429C-9744-94B28CF21303}">
      <dgm:prSet/>
      <dgm:spPr/>
      <dgm:t>
        <a:bodyPr/>
        <a:lstStyle/>
        <a:p>
          <a:endParaRPr lang="de-AT"/>
        </a:p>
      </dgm:t>
    </dgm:pt>
    <dgm:pt modelId="{F9AA7732-23F7-44CA-A320-7AD46B59E9DF}">
      <dgm:prSet phldrT="[Text]"/>
      <dgm:spPr/>
      <dgm:t>
        <a:bodyPr/>
        <a:lstStyle/>
        <a:p>
          <a:r>
            <a:rPr lang="de-DE" dirty="0" smtClean="0"/>
            <a:t>Zustimmung</a:t>
          </a:r>
          <a:endParaRPr lang="de-AT" dirty="0"/>
        </a:p>
      </dgm:t>
    </dgm:pt>
    <dgm:pt modelId="{F58505F3-EE04-44AB-AA4E-C917010EB2B4}" type="parTrans" cxnId="{79CF4240-26B4-4D10-BD1A-AEB928F6FFF9}">
      <dgm:prSet/>
      <dgm:spPr/>
      <dgm:t>
        <a:bodyPr/>
        <a:lstStyle/>
        <a:p>
          <a:endParaRPr lang="de-AT"/>
        </a:p>
      </dgm:t>
    </dgm:pt>
    <dgm:pt modelId="{BA76A2D5-2527-48DA-A0A6-6F4E94E252B8}" type="sibTrans" cxnId="{79CF4240-26B4-4D10-BD1A-AEB928F6FFF9}">
      <dgm:prSet/>
      <dgm:spPr/>
      <dgm:t>
        <a:bodyPr/>
        <a:lstStyle/>
        <a:p>
          <a:endParaRPr lang="de-AT"/>
        </a:p>
      </dgm:t>
    </dgm:pt>
    <dgm:pt modelId="{86C22E30-DB58-48BB-A6B2-750CC380153A}">
      <dgm:prSet phldrT="[Text]"/>
      <dgm:spPr/>
      <dgm:t>
        <a:bodyPr/>
        <a:lstStyle/>
        <a:p>
          <a:r>
            <a:rPr lang="de-DE" dirty="0" smtClean="0"/>
            <a:t>Widerspruch</a:t>
          </a:r>
          <a:endParaRPr lang="de-AT" dirty="0"/>
        </a:p>
      </dgm:t>
    </dgm:pt>
    <dgm:pt modelId="{4A2B3889-5F3F-41FD-A442-F08EE0D31B6A}" type="parTrans" cxnId="{6BA2C521-DD33-412E-A837-D505C6A20C4A}">
      <dgm:prSet/>
      <dgm:spPr/>
      <dgm:t>
        <a:bodyPr/>
        <a:lstStyle/>
        <a:p>
          <a:endParaRPr lang="de-AT"/>
        </a:p>
      </dgm:t>
    </dgm:pt>
    <dgm:pt modelId="{327820D6-4449-4C0A-B9C0-232B9E25578A}" type="sibTrans" cxnId="{6BA2C521-DD33-412E-A837-D505C6A20C4A}">
      <dgm:prSet/>
      <dgm:spPr/>
      <dgm:t>
        <a:bodyPr/>
        <a:lstStyle/>
        <a:p>
          <a:endParaRPr lang="de-AT"/>
        </a:p>
      </dgm:t>
    </dgm:pt>
    <dgm:pt modelId="{DEE3E507-18DB-4792-BA36-1CDF174105E5}">
      <dgm:prSet phldrT="[Text]"/>
      <dgm:spPr/>
      <dgm:t>
        <a:bodyPr/>
        <a:lstStyle/>
        <a:p>
          <a:r>
            <a:rPr lang="de-DE" dirty="0" smtClean="0"/>
            <a:t>Schweigen</a:t>
          </a:r>
          <a:endParaRPr lang="de-AT" dirty="0"/>
        </a:p>
      </dgm:t>
    </dgm:pt>
    <dgm:pt modelId="{6D60CB22-1DDF-4D68-A44E-9F6A500089E9}" type="parTrans" cxnId="{47318EFA-CA5A-4D35-863B-7B80F07C2494}">
      <dgm:prSet/>
      <dgm:spPr/>
      <dgm:t>
        <a:bodyPr/>
        <a:lstStyle/>
        <a:p>
          <a:endParaRPr lang="de-AT"/>
        </a:p>
      </dgm:t>
    </dgm:pt>
    <dgm:pt modelId="{A43E9090-C9A2-4243-9090-B908680115E4}" type="sibTrans" cxnId="{47318EFA-CA5A-4D35-863B-7B80F07C2494}">
      <dgm:prSet/>
      <dgm:spPr/>
      <dgm:t>
        <a:bodyPr/>
        <a:lstStyle/>
        <a:p>
          <a:endParaRPr lang="de-AT"/>
        </a:p>
      </dgm:t>
    </dgm:pt>
    <dgm:pt modelId="{2D624398-F436-4B74-9E86-EA0DE1B250B3}">
      <dgm:prSet phldrT="[Text]"/>
      <dgm:spPr/>
      <dgm:t>
        <a:bodyPr/>
        <a:lstStyle/>
        <a:p>
          <a:r>
            <a:rPr lang="de-DE" dirty="0" smtClean="0"/>
            <a:t>Anfechtung wegen verpönten Motivs</a:t>
          </a:r>
          <a:endParaRPr lang="de-AT" dirty="0"/>
        </a:p>
      </dgm:t>
    </dgm:pt>
    <dgm:pt modelId="{59A20075-445B-4537-91B1-BD86FB1C384A}" type="parTrans" cxnId="{D022DA4F-F478-42CE-BAD1-4B5404EE0120}">
      <dgm:prSet/>
      <dgm:spPr/>
      <dgm:t>
        <a:bodyPr/>
        <a:lstStyle/>
        <a:p>
          <a:endParaRPr lang="de-AT"/>
        </a:p>
      </dgm:t>
    </dgm:pt>
    <dgm:pt modelId="{84C3A3C3-9E7C-46EF-8566-086927BB5196}" type="sibTrans" cxnId="{D022DA4F-F478-42CE-BAD1-4B5404EE0120}">
      <dgm:prSet/>
      <dgm:spPr/>
      <dgm:t>
        <a:bodyPr/>
        <a:lstStyle/>
        <a:p>
          <a:endParaRPr lang="de-AT"/>
        </a:p>
      </dgm:t>
    </dgm:pt>
    <dgm:pt modelId="{AFA79DCF-E14E-4188-AB70-DBBD8A1D7C94}">
      <dgm:prSet phldrT="[Text]"/>
      <dgm:spPr/>
      <dgm:t>
        <a:bodyPr/>
        <a:lstStyle/>
        <a:p>
          <a:r>
            <a:rPr lang="de-DE" dirty="0" smtClean="0"/>
            <a:t>Anfechtung wegen Sozialwidrigkeit</a:t>
          </a:r>
          <a:endParaRPr lang="de-AT" dirty="0"/>
        </a:p>
      </dgm:t>
    </dgm:pt>
    <dgm:pt modelId="{2F3B7FF9-4160-4314-ACE3-0C2D31C4D709}" type="parTrans" cxnId="{91D78D17-D260-466F-A57D-D3219BE20550}">
      <dgm:prSet/>
      <dgm:spPr/>
      <dgm:t>
        <a:bodyPr/>
        <a:lstStyle/>
        <a:p>
          <a:endParaRPr lang="de-AT"/>
        </a:p>
      </dgm:t>
    </dgm:pt>
    <dgm:pt modelId="{9C11A164-93BF-49AE-996A-73B15FE4BA34}" type="sibTrans" cxnId="{91D78D17-D260-466F-A57D-D3219BE20550}">
      <dgm:prSet/>
      <dgm:spPr/>
      <dgm:t>
        <a:bodyPr/>
        <a:lstStyle/>
        <a:p>
          <a:endParaRPr lang="de-AT"/>
        </a:p>
      </dgm:t>
    </dgm:pt>
    <dgm:pt modelId="{524C394F-B27C-4857-9A5D-B5BD8D2DBC38}">
      <dgm:prSet phldrT="[Text]"/>
      <dgm:spPr/>
      <dgm:t>
        <a:bodyPr/>
        <a:lstStyle/>
        <a:p>
          <a:r>
            <a:rPr lang="de-DE" dirty="0" smtClean="0"/>
            <a:t>Sozialvergleich</a:t>
          </a:r>
          <a:endParaRPr lang="de-AT" dirty="0"/>
        </a:p>
      </dgm:t>
    </dgm:pt>
    <dgm:pt modelId="{77BC587D-D11A-4D8B-B73E-28EE0CB206B7}" type="parTrans" cxnId="{1D58A9D5-A2A3-47F4-B5A9-B7732E6CE1DA}">
      <dgm:prSet/>
      <dgm:spPr/>
      <dgm:t>
        <a:bodyPr/>
        <a:lstStyle/>
        <a:p>
          <a:endParaRPr lang="de-AT"/>
        </a:p>
      </dgm:t>
    </dgm:pt>
    <dgm:pt modelId="{F6F5EBA1-4426-47BF-95BD-54D9C3AA13F9}" type="sibTrans" cxnId="{1D58A9D5-A2A3-47F4-B5A9-B7732E6CE1DA}">
      <dgm:prSet/>
      <dgm:spPr/>
      <dgm:t>
        <a:bodyPr/>
        <a:lstStyle/>
        <a:p>
          <a:endParaRPr lang="de-AT"/>
        </a:p>
      </dgm:t>
    </dgm:pt>
    <dgm:pt modelId="{61CCAC62-12C3-412B-AD6A-60FCE4F0AECF}" type="pres">
      <dgm:prSet presAssocID="{064DC106-101A-1946-8AAA-C4F2766B64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5429C858-B2EB-4CFE-8718-4D656D708915}" type="pres">
      <dgm:prSet presAssocID="{6F8EFCC6-C4FD-4BE6-97BE-FB88055F5A31}" presName="node" presStyleLbl="node1" presStyleIdx="0" presStyleCnt="7" custScaleX="42200" custScaleY="14662" custLinFactNeighborX="15487" custLinFactNeighborY="-6849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6BAC6D9-7C57-47CB-B4DF-E5FCB3BBFCFD}" type="pres">
      <dgm:prSet presAssocID="{B512E5E8-2D02-4168-9525-D6945762E7FC}" presName="sibTrans" presStyleCnt="0"/>
      <dgm:spPr/>
    </dgm:pt>
    <dgm:pt modelId="{883D942D-FB83-46EF-954B-A3804C4EA2B5}" type="pres">
      <dgm:prSet presAssocID="{F9AA7732-23F7-44CA-A320-7AD46B59E9DF}" presName="node" presStyleLbl="node1" presStyleIdx="1" presStyleCnt="7" custScaleX="23457" custScaleY="14662" custLinFactNeighborX="4543" custLinFactNeighborY="984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F7F3EC5-D5AA-49BC-9AC1-C145E271376E}" type="pres">
      <dgm:prSet presAssocID="{BA76A2D5-2527-48DA-A0A6-6F4E94E252B8}" presName="sibTrans" presStyleCnt="0"/>
      <dgm:spPr/>
    </dgm:pt>
    <dgm:pt modelId="{6E64927E-56C5-49B1-A5A9-1FA7E82B4539}" type="pres">
      <dgm:prSet presAssocID="{86C22E30-DB58-48BB-A6B2-750CC380153A}" presName="node" presStyleLbl="node1" presStyleIdx="2" presStyleCnt="7" custScaleX="23008" custScaleY="14662" custLinFactNeighborX="-725" custLinFactNeighborY="-21529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92E6F3F-8F40-400A-ADE2-B66C121F29EF}" type="pres">
      <dgm:prSet presAssocID="{327820D6-4449-4C0A-B9C0-232B9E25578A}" presName="sibTrans" presStyleCnt="0"/>
      <dgm:spPr/>
    </dgm:pt>
    <dgm:pt modelId="{A6630D3B-2551-401B-A96F-1049C07FC6FA}" type="pres">
      <dgm:prSet presAssocID="{DEE3E507-18DB-4792-BA36-1CDF174105E5}" presName="node" presStyleLbl="node1" presStyleIdx="3" presStyleCnt="7" custScaleX="21312" custScaleY="14662" custLinFactNeighborX="-1122" custLinFactNeighborY="-2106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ABFAB305-8C0A-4AE3-9AE3-1E62770D8F79}" type="pres">
      <dgm:prSet presAssocID="{A43E9090-C9A2-4243-9090-B908680115E4}" presName="sibTrans" presStyleCnt="0"/>
      <dgm:spPr/>
    </dgm:pt>
    <dgm:pt modelId="{2D9735C7-7AAC-4C8C-8814-E93278449040}" type="pres">
      <dgm:prSet presAssocID="{2D624398-F436-4B74-9E86-EA0DE1B250B3}" presName="node" presStyleLbl="node1" presStyleIdx="4" presStyleCnt="7" custScaleX="23008" custScaleY="14662" custLinFactNeighborX="-51285" custLinFactNeighborY="581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1E033A4-4D2E-4146-BC9D-B0EE0AD14B52}" type="pres">
      <dgm:prSet presAssocID="{84C3A3C3-9E7C-46EF-8566-086927BB5196}" presName="sibTrans" presStyleCnt="0"/>
      <dgm:spPr/>
    </dgm:pt>
    <dgm:pt modelId="{5EEB2AEC-F40A-4EB9-947E-923C9FD8B3F0}" type="pres">
      <dgm:prSet presAssocID="{AFA79DCF-E14E-4188-AB70-DBBD8A1D7C94}" presName="node" presStyleLbl="node1" presStyleIdx="5" presStyleCnt="7" custScaleX="23008" custScaleY="14662" custLinFactNeighborX="30084" custLinFactNeighborY="-20126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78978B9-C308-4C9C-BC9C-F1F41BE998DC}" type="pres">
      <dgm:prSet presAssocID="{9C11A164-93BF-49AE-996A-73B15FE4BA34}" presName="sibTrans" presStyleCnt="0"/>
      <dgm:spPr/>
    </dgm:pt>
    <dgm:pt modelId="{DE40F36F-FDC1-44BD-8CFD-D5D1CEF6423A}" type="pres">
      <dgm:prSet presAssocID="{524C394F-B27C-4857-9A5D-B5BD8D2DBC38}" presName="node" presStyleLbl="node1" presStyleIdx="6" presStyleCnt="7" custScaleX="23008" custScaleY="14662" custLinFactNeighborX="15482" custLinFactNeighborY="232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F82EC61A-394E-4645-A999-2334CC695090}" type="presOf" srcId="{524C394F-B27C-4857-9A5D-B5BD8D2DBC38}" destId="{DE40F36F-FDC1-44BD-8CFD-D5D1CEF6423A}" srcOrd="0" destOrd="0" presId="urn:microsoft.com/office/officeart/2005/8/layout/default"/>
    <dgm:cxn modelId="{6BA2C521-DD33-412E-A837-D505C6A20C4A}" srcId="{064DC106-101A-1946-8AAA-C4F2766B64BB}" destId="{86C22E30-DB58-48BB-A6B2-750CC380153A}" srcOrd="2" destOrd="0" parTransId="{4A2B3889-5F3F-41FD-A442-F08EE0D31B6A}" sibTransId="{327820D6-4449-4C0A-B9C0-232B9E25578A}"/>
    <dgm:cxn modelId="{79CF4240-26B4-4D10-BD1A-AEB928F6FFF9}" srcId="{064DC106-101A-1946-8AAA-C4F2766B64BB}" destId="{F9AA7732-23F7-44CA-A320-7AD46B59E9DF}" srcOrd="1" destOrd="0" parTransId="{F58505F3-EE04-44AB-AA4E-C917010EB2B4}" sibTransId="{BA76A2D5-2527-48DA-A0A6-6F4E94E252B8}"/>
    <dgm:cxn modelId="{63D6B0FE-B382-45D9-907C-B294B699AA24}" type="presOf" srcId="{F9AA7732-23F7-44CA-A320-7AD46B59E9DF}" destId="{883D942D-FB83-46EF-954B-A3804C4EA2B5}" srcOrd="0" destOrd="0" presId="urn:microsoft.com/office/officeart/2005/8/layout/default"/>
    <dgm:cxn modelId="{4D7A6EBF-7BB4-4CA8-9C11-CFC70ECB5791}" type="presOf" srcId="{2D624398-F436-4B74-9E86-EA0DE1B250B3}" destId="{2D9735C7-7AAC-4C8C-8814-E93278449040}" srcOrd="0" destOrd="0" presId="urn:microsoft.com/office/officeart/2005/8/layout/default"/>
    <dgm:cxn modelId="{F84A0AA3-7CC3-4E94-856F-D502F6375E2C}" type="presOf" srcId="{86C22E30-DB58-48BB-A6B2-750CC380153A}" destId="{6E64927E-56C5-49B1-A5A9-1FA7E82B4539}" srcOrd="0" destOrd="0" presId="urn:microsoft.com/office/officeart/2005/8/layout/default"/>
    <dgm:cxn modelId="{C3ABDCBC-AD6A-4610-98BF-4E8B8F25A6DA}" type="presOf" srcId="{064DC106-101A-1946-8AAA-C4F2766B64BB}" destId="{61CCAC62-12C3-412B-AD6A-60FCE4F0AECF}" srcOrd="0" destOrd="0" presId="urn:microsoft.com/office/officeart/2005/8/layout/default"/>
    <dgm:cxn modelId="{D022DA4F-F478-42CE-BAD1-4B5404EE0120}" srcId="{064DC106-101A-1946-8AAA-C4F2766B64BB}" destId="{2D624398-F436-4B74-9E86-EA0DE1B250B3}" srcOrd="4" destOrd="0" parTransId="{59A20075-445B-4537-91B1-BD86FB1C384A}" sibTransId="{84C3A3C3-9E7C-46EF-8566-086927BB5196}"/>
    <dgm:cxn modelId="{91D78D17-D260-466F-A57D-D3219BE20550}" srcId="{064DC106-101A-1946-8AAA-C4F2766B64BB}" destId="{AFA79DCF-E14E-4188-AB70-DBBD8A1D7C94}" srcOrd="5" destOrd="0" parTransId="{2F3B7FF9-4160-4314-ACE3-0C2D31C4D709}" sibTransId="{9C11A164-93BF-49AE-996A-73B15FE4BA34}"/>
    <dgm:cxn modelId="{93737BC9-4189-44B4-A4FD-23BFC2D8B8A9}" type="presOf" srcId="{6F8EFCC6-C4FD-4BE6-97BE-FB88055F5A31}" destId="{5429C858-B2EB-4CFE-8718-4D656D708915}" srcOrd="0" destOrd="0" presId="urn:microsoft.com/office/officeart/2005/8/layout/default"/>
    <dgm:cxn modelId="{C17001BA-FCAD-429C-9744-94B28CF21303}" srcId="{064DC106-101A-1946-8AAA-C4F2766B64BB}" destId="{6F8EFCC6-C4FD-4BE6-97BE-FB88055F5A31}" srcOrd="0" destOrd="0" parTransId="{3B31B75E-52C9-4AF3-A73F-B882E8DBE964}" sibTransId="{B512E5E8-2D02-4168-9525-D6945762E7FC}"/>
    <dgm:cxn modelId="{47318EFA-CA5A-4D35-863B-7B80F07C2494}" srcId="{064DC106-101A-1946-8AAA-C4F2766B64BB}" destId="{DEE3E507-18DB-4792-BA36-1CDF174105E5}" srcOrd="3" destOrd="0" parTransId="{6D60CB22-1DDF-4D68-A44E-9F6A500089E9}" sibTransId="{A43E9090-C9A2-4243-9090-B908680115E4}"/>
    <dgm:cxn modelId="{FD2BABA8-6140-45BF-BB5C-E668D0096384}" type="presOf" srcId="{AFA79DCF-E14E-4188-AB70-DBBD8A1D7C94}" destId="{5EEB2AEC-F40A-4EB9-947E-923C9FD8B3F0}" srcOrd="0" destOrd="0" presId="urn:microsoft.com/office/officeart/2005/8/layout/default"/>
    <dgm:cxn modelId="{1D58A9D5-A2A3-47F4-B5A9-B7732E6CE1DA}" srcId="{064DC106-101A-1946-8AAA-C4F2766B64BB}" destId="{524C394F-B27C-4857-9A5D-B5BD8D2DBC38}" srcOrd="6" destOrd="0" parTransId="{77BC587D-D11A-4D8B-B73E-28EE0CB206B7}" sibTransId="{F6F5EBA1-4426-47BF-95BD-54D9C3AA13F9}"/>
    <dgm:cxn modelId="{237D958D-A341-449A-ACCF-A16868F7652B}" type="presOf" srcId="{DEE3E507-18DB-4792-BA36-1CDF174105E5}" destId="{A6630D3B-2551-401B-A96F-1049C07FC6FA}" srcOrd="0" destOrd="0" presId="urn:microsoft.com/office/officeart/2005/8/layout/default"/>
    <dgm:cxn modelId="{0D929044-2E14-4827-B277-1F545CBD15D1}" type="presParOf" srcId="{61CCAC62-12C3-412B-AD6A-60FCE4F0AECF}" destId="{5429C858-B2EB-4CFE-8718-4D656D708915}" srcOrd="0" destOrd="0" presId="urn:microsoft.com/office/officeart/2005/8/layout/default"/>
    <dgm:cxn modelId="{38F19F64-3844-46CD-BC5C-E39625EAECCE}" type="presParOf" srcId="{61CCAC62-12C3-412B-AD6A-60FCE4F0AECF}" destId="{F6BAC6D9-7C57-47CB-B4DF-E5FCB3BBFCFD}" srcOrd="1" destOrd="0" presId="urn:microsoft.com/office/officeart/2005/8/layout/default"/>
    <dgm:cxn modelId="{A7BFEE05-2CF9-4130-9105-5BF287F0CA61}" type="presParOf" srcId="{61CCAC62-12C3-412B-AD6A-60FCE4F0AECF}" destId="{883D942D-FB83-46EF-954B-A3804C4EA2B5}" srcOrd="2" destOrd="0" presId="urn:microsoft.com/office/officeart/2005/8/layout/default"/>
    <dgm:cxn modelId="{D01C914C-8074-43FE-88FE-1D078152361E}" type="presParOf" srcId="{61CCAC62-12C3-412B-AD6A-60FCE4F0AECF}" destId="{9F7F3EC5-D5AA-49BC-9AC1-C145E271376E}" srcOrd="3" destOrd="0" presId="urn:microsoft.com/office/officeart/2005/8/layout/default"/>
    <dgm:cxn modelId="{D99E6F67-2660-4153-B73E-F9C0BDDADFE7}" type="presParOf" srcId="{61CCAC62-12C3-412B-AD6A-60FCE4F0AECF}" destId="{6E64927E-56C5-49B1-A5A9-1FA7E82B4539}" srcOrd="4" destOrd="0" presId="urn:microsoft.com/office/officeart/2005/8/layout/default"/>
    <dgm:cxn modelId="{D9B5934C-A04A-4B1B-AC0C-48203FDEB1D6}" type="presParOf" srcId="{61CCAC62-12C3-412B-AD6A-60FCE4F0AECF}" destId="{892E6F3F-8F40-400A-ADE2-B66C121F29EF}" srcOrd="5" destOrd="0" presId="urn:microsoft.com/office/officeart/2005/8/layout/default"/>
    <dgm:cxn modelId="{B113409E-E715-45DC-AD7D-3B0C452C22F7}" type="presParOf" srcId="{61CCAC62-12C3-412B-AD6A-60FCE4F0AECF}" destId="{A6630D3B-2551-401B-A96F-1049C07FC6FA}" srcOrd="6" destOrd="0" presId="urn:microsoft.com/office/officeart/2005/8/layout/default"/>
    <dgm:cxn modelId="{BD7889D6-5F41-4EF4-B864-B645F1F7351C}" type="presParOf" srcId="{61CCAC62-12C3-412B-AD6A-60FCE4F0AECF}" destId="{ABFAB305-8C0A-4AE3-9AE3-1E62770D8F79}" srcOrd="7" destOrd="0" presId="urn:microsoft.com/office/officeart/2005/8/layout/default"/>
    <dgm:cxn modelId="{CD6FB9FD-D4F2-4437-8AD6-E5B8997333C6}" type="presParOf" srcId="{61CCAC62-12C3-412B-AD6A-60FCE4F0AECF}" destId="{2D9735C7-7AAC-4C8C-8814-E93278449040}" srcOrd="8" destOrd="0" presId="urn:microsoft.com/office/officeart/2005/8/layout/default"/>
    <dgm:cxn modelId="{41E1C195-699E-40E0-949F-72A9DFA7FED3}" type="presParOf" srcId="{61CCAC62-12C3-412B-AD6A-60FCE4F0AECF}" destId="{C1E033A4-4D2E-4146-BC9D-B0EE0AD14B52}" srcOrd="9" destOrd="0" presId="urn:microsoft.com/office/officeart/2005/8/layout/default"/>
    <dgm:cxn modelId="{FC8FE36F-6BC6-4BC3-AB2A-C02857AD40CB}" type="presParOf" srcId="{61CCAC62-12C3-412B-AD6A-60FCE4F0AECF}" destId="{5EEB2AEC-F40A-4EB9-947E-923C9FD8B3F0}" srcOrd="10" destOrd="0" presId="urn:microsoft.com/office/officeart/2005/8/layout/default"/>
    <dgm:cxn modelId="{58458B2F-F79B-446E-A86D-63E30F1F4DC3}" type="presParOf" srcId="{61CCAC62-12C3-412B-AD6A-60FCE4F0AECF}" destId="{878978B9-C308-4C9C-BC9C-F1F41BE998DC}" srcOrd="11" destOrd="0" presId="urn:microsoft.com/office/officeart/2005/8/layout/default"/>
    <dgm:cxn modelId="{559AA34E-9D8F-403F-8C45-BFAF1F61BD7B}" type="presParOf" srcId="{61CCAC62-12C3-412B-AD6A-60FCE4F0AECF}" destId="{DE40F36F-FDC1-44BD-8CFD-D5D1CEF6423A}" srcOrd="12" destOrd="0" presId="urn:microsoft.com/office/officeart/2005/8/layout/default"/>
  </dgm:cxnLst>
  <dgm:bg>
    <a:noFill/>
  </dgm:bg>
  <dgm:whole>
    <a:ln>
      <a:solidFill>
        <a:schemeClr val="accent6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BED8B2-84C4-4260-9D8B-B940E962AB37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AT"/>
        </a:p>
      </dgm:t>
    </dgm:pt>
    <dgm:pt modelId="{C4786F69-2BD2-4546-8BE3-258EEE10B4F3}">
      <dgm:prSet phldrT="[Text]"/>
      <dgm:spPr/>
      <dgm:t>
        <a:bodyPr/>
        <a:lstStyle/>
        <a:p>
          <a:r>
            <a:rPr lang="de-DE" dirty="0" smtClean="0"/>
            <a:t>Zustimmung</a:t>
          </a:r>
          <a:endParaRPr lang="de-AT" dirty="0"/>
        </a:p>
      </dgm:t>
    </dgm:pt>
    <dgm:pt modelId="{50D1A967-48EA-46BD-A5F7-959E2DD3A0F6}" type="parTrans" cxnId="{B3439BBA-C771-4D23-A60F-688CD32E73A2}">
      <dgm:prSet/>
      <dgm:spPr/>
      <dgm:t>
        <a:bodyPr/>
        <a:lstStyle/>
        <a:p>
          <a:endParaRPr lang="de-AT"/>
        </a:p>
      </dgm:t>
    </dgm:pt>
    <dgm:pt modelId="{1C30B3EF-226C-4741-BEF3-8FDC7F660403}" type="sibTrans" cxnId="{B3439BBA-C771-4D23-A60F-688CD32E73A2}">
      <dgm:prSet/>
      <dgm:spPr/>
      <dgm:t>
        <a:bodyPr/>
        <a:lstStyle/>
        <a:p>
          <a:endParaRPr lang="de-AT"/>
        </a:p>
      </dgm:t>
    </dgm:pt>
    <dgm:pt modelId="{42C8A2E9-CB9A-4233-87B5-CEDBB5428E10}">
      <dgm:prSet phldrT="[Text]"/>
      <dgm:spPr/>
      <dgm:t>
        <a:bodyPr/>
        <a:lstStyle/>
        <a:p>
          <a:r>
            <a:rPr lang="de-DE" dirty="0" smtClean="0"/>
            <a:t>Widerspruch</a:t>
          </a:r>
          <a:endParaRPr lang="de-AT" dirty="0"/>
        </a:p>
      </dgm:t>
    </dgm:pt>
    <dgm:pt modelId="{B2F87AA1-71BF-4B96-A7AD-7D8C5637CE26}" type="parTrans" cxnId="{76082F49-B0AC-4EC2-A598-FCEAEF0B99DB}">
      <dgm:prSet/>
      <dgm:spPr/>
      <dgm:t>
        <a:bodyPr/>
        <a:lstStyle/>
        <a:p>
          <a:endParaRPr lang="de-AT"/>
        </a:p>
      </dgm:t>
    </dgm:pt>
    <dgm:pt modelId="{6160E3A4-103E-4DEA-AD81-B5B23EF3EE8F}" type="sibTrans" cxnId="{76082F49-B0AC-4EC2-A598-FCEAEF0B99DB}">
      <dgm:prSet/>
      <dgm:spPr/>
      <dgm:t>
        <a:bodyPr/>
        <a:lstStyle/>
        <a:p>
          <a:endParaRPr lang="de-AT"/>
        </a:p>
      </dgm:t>
    </dgm:pt>
    <dgm:pt modelId="{E54AA25E-E70E-4D22-B286-779D167ABA18}">
      <dgm:prSet phldrT="[Text]"/>
      <dgm:spPr/>
      <dgm:t>
        <a:bodyPr/>
        <a:lstStyle/>
        <a:p>
          <a:r>
            <a:rPr lang="de-DE" dirty="0" smtClean="0"/>
            <a:t>Schweigen</a:t>
          </a:r>
          <a:endParaRPr lang="de-AT" dirty="0"/>
        </a:p>
      </dgm:t>
    </dgm:pt>
    <dgm:pt modelId="{F0673FBA-9659-41BD-9166-5B44308EE3C6}" type="parTrans" cxnId="{6FD361DC-E994-4039-ADAD-34DF8C50D125}">
      <dgm:prSet/>
      <dgm:spPr/>
      <dgm:t>
        <a:bodyPr/>
        <a:lstStyle/>
        <a:p>
          <a:endParaRPr lang="de-AT"/>
        </a:p>
      </dgm:t>
    </dgm:pt>
    <dgm:pt modelId="{A619EEA1-92F8-4BF4-9825-C693095ABE0E}" type="sibTrans" cxnId="{6FD361DC-E994-4039-ADAD-34DF8C50D125}">
      <dgm:prSet/>
      <dgm:spPr/>
      <dgm:t>
        <a:bodyPr/>
        <a:lstStyle/>
        <a:p>
          <a:endParaRPr lang="de-AT"/>
        </a:p>
      </dgm:t>
    </dgm:pt>
    <dgm:pt modelId="{53FCE181-AFE9-467B-A4CB-435825738658}">
      <dgm:prSet phldrT="[Text]"/>
      <dgm:spPr/>
      <dgm:t>
        <a:bodyPr/>
        <a:lstStyle/>
        <a:p>
          <a:r>
            <a:rPr lang="de-DE" dirty="0" smtClean="0"/>
            <a:t>Anfechtung wegen verpönten Motiv</a:t>
          </a:r>
          <a:endParaRPr lang="de-AT" dirty="0"/>
        </a:p>
      </dgm:t>
    </dgm:pt>
    <dgm:pt modelId="{435E0DB1-BC4B-446D-9C93-246238394B9C}" type="parTrans" cxnId="{EAE147F0-E740-482F-9CF2-9FBB976B47A0}">
      <dgm:prSet/>
      <dgm:spPr/>
      <dgm:t>
        <a:bodyPr/>
        <a:lstStyle/>
        <a:p>
          <a:endParaRPr lang="de-AT"/>
        </a:p>
      </dgm:t>
    </dgm:pt>
    <dgm:pt modelId="{E3F0D551-C804-45B0-A402-A6EF4F5EB9B6}" type="sibTrans" cxnId="{EAE147F0-E740-482F-9CF2-9FBB976B47A0}">
      <dgm:prSet/>
      <dgm:spPr/>
      <dgm:t>
        <a:bodyPr/>
        <a:lstStyle/>
        <a:p>
          <a:endParaRPr lang="de-AT"/>
        </a:p>
      </dgm:t>
    </dgm:pt>
    <dgm:pt modelId="{2F70A9CB-0EC4-49F0-AF9B-2827000E3AAE}">
      <dgm:prSet phldrT="[Text]"/>
      <dgm:spPr/>
      <dgm:t>
        <a:bodyPr/>
        <a:lstStyle/>
        <a:p>
          <a:r>
            <a:rPr lang="de-DE" dirty="0" smtClean="0"/>
            <a:t>Anfechtung wegen Sozialwidrigkeit</a:t>
          </a:r>
          <a:endParaRPr lang="de-AT" dirty="0"/>
        </a:p>
      </dgm:t>
    </dgm:pt>
    <dgm:pt modelId="{B7E83F11-1605-466B-9F17-15F1B16D7F1D}" type="parTrans" cxnId="{808F0987-D776-4FF1-96B9-D60B1454B051}">
      <dgm:prSet/>
      <dgm:spPr/>
      <dgm:t>
        <a:bodyPr/>
        <a:lstStyle/>
        <a:p>
          <a:endParaRPr lang="de-AT"/>
        </a:p>
      </dgm:t>
    </dgm:pt>
    <dgm:pt modelId="{A5D6E892-0832-43CF-AB73-C5744F748BE8}" type="sibTrans" cxnId="{808F0987-D776-4FF1-96B9-D60B1454B051}">
      <dgm:prSet/>
      <dgm:spPr/>
      <dgm:t>
        <a:bodyPr/>
        <a:lstStyle/>
        <a:p>
          <a:endParaRPr lang="de-AT"/>
        </a:p>
      </dgm:t>
    </dgm:pt>
    <dgm:pt modelId="{A5CD583F-770A-4F02-AF92-FCDE1EB26B09}" type="pres">
      <dgm:prSet presAssocID="{0BBED8B2-84C4-4260-9D8B-B940E962AB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017BF18E-BC3C-455F-88A4-93F664FADF5D}" type="pres">
      <dgm:prSet presAssocID="{C4786F69-2BD2-4546-8BE3-258EEE10B4F3}" presName="node" presStyleLbl="node1" presStyleIdx="0" presStyleCnt="5" custScaleX="26771" custScaleY="16043" custLinFactNeighborX="706" custLinFactNeighborY="1019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1F8BA5F-E1C9-48DF-A365-3A36D4E72F38}" type="pres">
      <dgm:prSet presAssocID="{1C30B3EF-226C-4741-BEF3-8FDC7F660403}" presName="sibTrans" presStyleCnt="0"/>
      <dgm:spPr/>
    </dgm:pt>
    <dgm:pt modelId="{E88F687A-DFB7-4626-9742-EFE04BD3B11C}" type="pres">
      <dgm:prSet presAssocID="{42C8A2E9-CB9A-4233-87B5-CEDBB5428E10}" presName="node" presStyleLbl="node1" presStyleIdx="1" presStyleCnt="5" custScaleX="22837" custScaleY="16121" custLinFactNeighborX="22538" custLinFactNeighborY="1053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C0C89A3-407F-446C-BDC1-5D20C80B68F1}" type="pres">
      <dgm:prSet presAssocID="{6160E3A4-103E-4DEA-AD81-B5B23EF3EE8F}" presName="sibTrans" presStyleCnt="0"/>
      <dgm:spPr/>
    </dgm:pt>
    <dgm:pt modelId="{CB39409C-D1C2-4BFC-8126-8A8D9C3261B5}" type="pres">
      <dgm:prSet presAssocID="{E54AA25E-E70E-4D22-B286-779D167ABA18}" presName="node" presStyleLbl="node1" presStyleIdx="2" presStyleCnt="5" custScaleX="21483" custScaleY="16155" custLinFactNeighborX="-36586" custLinFactNeighborY="10270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604369F-67D1-443A-948D-BC5C64E64AE8}" type="pres">
      <dgm:prSet presAssocID="{A619EEA1-92F8-4BF4-9825-C693095ABE0E}" presName="sibTrans" presStyleCnt="0"/>
      <dgm:spPr/>
    </dgm:pt>
    <dgm:pt modelId="{9F0DF1A0-9C63-4302-957D-AB5DEB03AF44}" type="pres">
      <dgm:prSet presAssocID="{53FCE181-AFE9-467B-A4CB-435825738658}" presName="node" presStyleLbl="node1" presStyleIdx="3" presStyleCnt="5" custScaleX="51270" custScaleY="28092" custLinFactNeighborX="-59013" custLinFactNeighborY="1209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EF84146-0881-4E55-BFF8-B058B42FE18C}" type="pres">
      <dgm:prSet presAssocID="{E3F0D551-C804-45B0-A402-A6EF4F5EB9B6}" presName="sibTrans" presStyleCnt="0"/>
      <dgm:spPr/>
    </dgm:pt>
    <dgm:pt modelId="{76982E52-C002-4793-A4CC-285FACB4937F}" type="pres">
      <dgm:prSet presAssocID="{2F70A9CB-0EC4-49F0-AF9B-2827000E3AAE}" presName="node" presStyleLbl="node1" presStyleIdx="4" presStyleCnt="5" custScaleX="47055" custScaleY="27985" custLinFactNeighborX="27764" custLinFactNeighborY="-3242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B3439BBA-C771-4D23-A60F-688CD32E73A2}" srcId="{0BBED8B2-84C4-4260-9D8B-B940E962AB37}" destId="{C4786F69-2BD2-4546-8BE3-258EEE10B4F3}" srcOrd="0" destOrd="0" parTransId="{50D1A967-48EA-46BD-A5F7-959E2DD3A0F6}" sibTransId="{1C30B3EF-226C-4741-BEF3-8FDC7F660403}"/>
    <dgm:cxn modelId="{071A4DC5-F244-4E6C-9AC3-13E293225CD1}" type="presOf" srcId="{0BBED8B2-84C4-4260-9D8B-B940E962AB37}" destId="{A5CD583F-770A-4F02-AF92-FCDE1EB26B09}" srcOrd="0" destOrd="0" presId="urn:microsoft.com/office/officeart/2005/8/layout/default"/>
    <dgm:cxn modelId="{6FABE190-F96D-4ED6-B619-39FA31A9BE0C}" type="presOf" srcId="{42C8A2E9-CB9A-4233-87B5-CEDBB5428E10}" destId="{E88F687A-DFB7-4626-9742-EFE04BD3B11C}" srcOrd="0" destOrd="0" presId="urn:microsoft.com/office/officeart/2005/8/layout/default"/>
    <dgm:cxn modelId="{AD602F9C-B1B9-498C-81C6-63EF958A8BB1}" type="presOf" srcId="{C4786F69-2BD2-4546-8BE3-258EEE10B4F3}" destId="{017BF18E-BC3C-455F-88A4-93F664FADF5D}" srcOrd="0" destOrd="0" presId="urn:microsoft.com/office/officeart/2005/8/layout/default"/>
    <dgm:cxn modelId="{808F0987-D776-4FF1-96B9-D60B1454B051}" srcId="{0BBED8B2-84C4-4260-9D8B-B940E962AB37}" destId="{2F70A9CB-0EC4-49F0-AF9B-2827000E3AAE}" srcOrd="4" destOrd="0" parTransId="{B7E83F11-1605-466B-9F17-15F1B16D7F1D}" sibTransId="{A5D6E892-0832-43CF-AB73-C5744F748BE8}"/>
    <dgm:cxn modelId="{71384F76-A728-401D-B886-EDCF2399F2F9}" type="presOf" srcId="{E54AA25E-E70E-4D22-B286-779D167ABA18}" destId="{CB39409C-D1C2-4BFC-8126-8A8D9C3261B5}" srcOrd="0" destOrd="0" presId="urn:microsoft.com/office/officeart/2005/8/layout/default"/>
    <dgm:cxn modelId="{76082F49-B0AC-4EC2-A598-FCEAEF0B99DB}" srcId="{0BBED8B2-84C4-4260-9D8B-B940E962AB37}" destId="{42C8A2E9-CB9A-4233-87B5-CEDBB5428E10}" srcOrd="1" destOrd="0" parTransId="{B2F87AA1-71BF-4B96-A7AD-7D8C5637CE26}" sibTransId="{6160E3A4-103E-4DEA-AD81-B5B23EF3EE8F}"/>
    <dgm:cxn modelId="{5138C970-34CA-4256-B3EA-66F35C08A137}" type="presOf" srcId="{53FCE181-AFE9-467B-A4CB-435825738658}" destId="{9F0DF1A0-9C63-4302-957D-AB5DEB03AF44}" srcOrd="0" destOrd="0" presId="urn:microsoft.com/office/officeart/2005/8/layout/default"/>
    <dgm:cxn modelId="{6FD361DC-E994-4039-ADAD-34DF8C50D125}" srcId="{0BBED8B2-84C4-4260-9D8B-B940E962AB37}" destId="{E54AA25E-E70E-4D22-B286-779D167ABA18}" srcOrd="2" destOrd="0" parTransId="{F0673FBA-9659-41BD-9166-5B44308EE3C6}" sibTransId="{A619EEA1-92F8-4BF4-9825-C693095ABE0E}"/>
    <dgm:cxn modelId="{EAE147F0-E740-482F-9CF2-9FBB976B47A0}" srcId="{0BBED8B2-84C4-4260-9D8B-B940E962AB37}" destId="{53FCE181-AFE9-467B-A4CB-435825738658}" srcOrd="3" destOrd="0" parTransId="{435E0DB1-BC4B-446D-9C93-246238394B9C}" sibTransId="{E3F0D551-C804-45B0-A402-A6EF4F5EB9B6}"/>
    <dgm:cxn modelId="{8040EF9F-9432-4704-BA40-B544D7A17AA3}" type="presOf" srcId="{2F70A9CB-0EC4-49F0-AF9B-2827000E3AAE}" destId="{76982E52-C002-4793-A4CC-285FACB4937F}" srcOrd="0" destOrd="0" presId="urn:microsoft.com/office/officeart/2005/8/layout/default"/>
    <dgm:cxn modelId="{96851325-3D56-4BBE-8518-2DBA282AA1F0}" type="presParOf" srcId="{A5CD583F-770A-4F02-AF92-FCDE1EB26B09}" destId="{017BF18E-BC3C-455F-88A4-93F664FADF5D}" srcOrd="0" destOrd="0" presId="urn:microsoft.com/office/officeart/2005/8/layout/default"/>
    <dgm:cxn modelId="{F305A2B5-02C0-4047-BE9F-47CF414C0F31}" type="presParOf" srcId="{A5CD583F-770A-4F02-AF92-FCDE1EB26B09}" destId="{91F8BA5F-E1C9-48DF-A365-3A36D4E72F38}" srcOrd="1" destOrd="0" presId="urn:microsoft.com/office/officeart/2005/8/layout/default"/>
    <dgm:cxn modelId="{94A9DC01-DBFA-4E7C-8355-BD32085D5258}" type="presParOf" srcId="{A5CD583F-770A-4F02-AF92-FCDE1EB26B09}" destId="{E88F687A-DFB7-4626-9742-EFE04BD3B11C}" srcOrd="2" destOrd="0" presId="urn:microsoft.com/office/officeart/2005/8/layout/default"/>
    <dgm:cxn modelId="{39433A9E-F2E5-4A48-BA6F-AAE38359B911}" type="presParOf" srcId="{A5CD583F-770A-4F02-AF92-FCDE1EB26B09}" destId="{BC0C89A3-407F-446C-BDC1-5D20C80B68F1}" srcOrd="3" destOrd="0" presId="urn:microsoft.com/office/officeart/2005/8/layout/default"/>
    <dgm:cxn modelId="{F3D5B054-312B-4351-976B-A5004123274E}" type="presParOf" srcId="{A5CD583F-770A-4F02-AF92-FCDE1EB26B09}" destId="{CB39409C-D1C2-4BFC-8126-8A8D9C3261B5}" srcOrd="4" destOrd="0" presId="urn:microsoft.com/office/officeart/2005/8/layout/default"/>
    <dgm:cxn modelId="{65DC550E-8A02-404F-BBEB-63921263F969}" type="presParOf" srcId="{A5CD583F-770A-4F02-AF92-FCDE1EB26B09}" destId="{0604369F-67D1-443A-948D-BC5C64E64AE8}" srcOrd="5" destOrd="0" presId="urn:microsoft.com/office/officeart/2005/8/layout/default"/>
    <dgm:cxn modelId="{ED040B7C-A78A-4CB4-B4FC-3BBF8D4320E8}" type="presParOf" srcId="{A5CD583F-770A-4F02-AF92-FCDE1EB26B09}" destId="{9F0DF1A0-9C63-4302-957D-AB5DEB03AF44}" srcOrd="6" destOrd="0" presId="urn:microsoft.com/office/officeart/2005/8/layout/default"/>
    <dgm:cxn modelId="{50C8FE4A-266A-4B11-89C4-EDC398AF3035}" type="presParOf" srcId="{A5CD583F-770A-4F02-AF92-FCDE1EB26B09}" destId="{3EF84146-0881-4E55-BFF8-B058B42FE18C}" srcOrd="7" destOrd="0" presId="urn:microsoft.com/office/officeart/2005/8/layout/default"/>
    <dgm:cxn modelId="{7419D27B-575F-47D1-8380-9F9566786835}" type="presParOf" srcId="{A5CD583F-770A-4F02-AF92-FCDE1EB26B09}" destId="{76982E52-C002-4793-A4CC-285FACB4937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Liste mit vertikalen Klammern"/>
  <dgm:desc val="Hiermit zeigen Sie gruppierte Datenblöcke an. Dies eignet sich optimal für große Mengen von Text der Ebene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852738"/>
            <a:ext cx="9144000" cy="4032250"/>
          </a:xfrm>
          <a:prstGeom prst="rect">
            <a:avLst/>
          </a:prstGeom>
          <a:solidFill>
            <a:srgbClr val="39299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9117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AT" smtClean="0"/>
              <a:t>Mastertitelformat bearbeiten</a:t>
            </a:r>
            <a:endParaRPr lang="en-US"/>
          </a:p>
        </p:txBody>
      </p:sp>
      <p:pic>
        <p:nvPicPr>
          <p:cNvPr id="6191" name="Picture 47" descr="logo_univie_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196975"/>
            <a:ext cx="3311525" cy="10334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344D8C"/>
          </a:solidFill>
          <a:ln w="9525">
            <a:solidFill>
              <a:srgbClr val="B8B0A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49275"/>
            <a:ext cx="6551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Mastertitelformat bearbeiten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smtClean="0"/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468313" y="6453188"/>
            <a:ext cx="8280400" cy="274637"/>
          </a:xfrm>
          <a:prstGeom prst="rect">
            <a:avLst/>
          </a:prstGeom>
          <a:solidFill>
            <a:srgbClr val="344D8C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tabLst>
                <a:tab pos="4005263" algn="ctr"/>
                <a:tab pos="8031163" algn="r"/>
              </a:tabLst>
            </a:pPr>
            <a:r>
              <a:rPr lang="de-AT" sz="1200" dirty="0" smtClean="0">
                <a:solidFill>
                  <a:schemeClr val="bg1"/>
                </a:solidFill>
                <a:latin typeface="Georgia" pitchFamily="18" charset="0"/>
              </a:rPr>
              <a:t>Wolfgang </a:t>
            </a:r>
            <a:r>
              <a:rPr lang="de-AT" sz="1200" dirty="0" err="1" smtClean="0">
                <a:solidFill>
                  <a:schemeClr val="bg1"/>
                </a:solidFill>
                <a:latin typeface="Georgia" pitchFamily="18" charset="0"/>
              </a:rPr>
              <a:t>Brodil</a:t>
            </a:r>
            <a:r>
              <a:rPr lang="de-AT" sz="1200" dirty="0">
                <a:solidFill>
                  <a:schemeClr val="bg1"/>
                </a:solidFill>
                <a:latin typeface="Georgia" pitchFamily="18" charset="0"/>
              </a:rPr>
              <a:t>	</a:t>
            </a:r>
            <a:r>
              <a:rPr lang="de-AT" sz="1200" dirty="0" smtClean="0">
                <a:solidFill>
                  <a:schemeClr val="bg1"/>
                </a:solidFill>
                <a:latin typeface="Georgia" pitchFamily="18" charset="0"/>
              </a:rPr>
              <a:t>VO Arbeitsrecht</a:t>
            </a:r>
            <a:r>
              <a:rPr lang="de-AT" sz="1200" baseline="0" dirty="0" smtClean="0">
                <a:solidFill>
                  <a:schemeClr val="bg1"/>
                </a:solidFill>
                <a:latin typeface="Georgia" pitchFamily="18" charset="0"/>
              </a:rPr>
              <a:t> 2 </a:t>
            </a:r>
            <a:r>
              <a:rPr lang="de-AT" sz="1200" dirty="0">
                <a:solidFill>
                  <a:schemeClr val="bg1"/>
                </a:solidFill>
                <a:latin typeface="Georgia" pitchFamily="18" charset="0"/>
              </a:rPr>
              <a:t>	</a:t>
            </a:r>
            <a:fld id="{F2A49B49-33D2-4B80-B217-537787D70737}" type="slidenum">
              <a:rPr lang="de-AT" sz="1200">
                <a:solidFill>
                  <a:schemeClr val="bg1"/>
                </a:solidFill>
                <a:latin typeface="Georgia" pitchFamily="18" charset="0"/>
              </a:rPr>
              <a:pPr eaLnBrk="0" hangingPunct="0">
                <a:tabLst>
                  <a:tab pos="4005263" algn="ctr"/>
                  <a:tab pos="8031163" algn="r"/>
                </a:tabLst>
              </a:pPr>
              <a:t>‹Nr.›</a:t>
            </a:fld>
            <a:endParaRPr lang="de-AT" sz="12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057" name="Picture 33" descr="logo_univie_ne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4388" y="765175"/>
            <a:ext cx="1582737" cy="5000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Georgia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Georgia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Georgia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Georgia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Georgia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Georgia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Georgia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4D8C"/>
          </a:solidFill>
          <a:latin typeface="Georgia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z"/>
        <a:defRPr sz="2400">
          <a:solidFill>
            <a:srgbClr val="344D8C"/>
          </a:solidFill>
          <a:latin typeface="+mn-lt"/>
          <a:ea typeface="+mn-ea"/>
          <a:cs typeface="+mn-cs"/>
        </a:defRPr>
      </a:lvl1pPr>
      <a:lvl2pPr marL="900113" indent="-363538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344D8C"/>
          </a:solidFill>
          <a:latin typeface="+mn-lt"/>
          <a:cs typeface="+mn-cs"/>
        </a:defRPr>
      </a:lvl2pPr>
      <a:lvl3pPr marL="1524000" indent="-3571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344D8C"/>
          </a:solidFill>
          <a:latin typeface="+mn-lt"/>
          <a:cs typeface="+mn-cs"/>
        </a:defRPr>
      </a:lvl3pPr>
      <a:lvl4pPr marL="2060575" indent="-357188" algn="l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ê"/>
        <a:defRPr>
          <a:solidFill>
            <a:srgbClr val="344D8C"/>
          </a:solidFill>
          <a:latin typeface="+mn-lt"/>
          <a:cs typeface="+mn-cs"/>
        </a:defRPr>
      </a:lvl4pPr>
      <a:lvl5pPr marL="2598738" indent="-3587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600">
          <a:solidFill>
            <a:srgbClr val="344D8C"/>
          </a:solidFill>
          <a:latin typeface="+mn-lt"/>
          <a:cs typeface="+mn-cs"/>
        </a:defRPr>
      </a:lvl5pPr>
      <a:lvl6pPr marL="3055938" indent="-3587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600">
          <a:solidFill>
            <a:srgbClr val="344D8C"/>
          </a:solidFill>
          <a:latin typeface="+mn-lt"/>
          <a:cs typeface="+mn-cs"/>
        </a:defRPr>
      </a:lvl6pPr>
      <a:lvl7pPr marL="3513138" indent="-3587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600">
          <a:solidFill>
            <a:srgbClr val="344D8C"/>
          </a:solidFill>
          <a:latin typeface="+mn-lt"/>
          <a:cs typeface="+mn-cs"/>
        </a:defRPr>
      </a:lvl7pPr>
      <a:lvl8pPr marL="3970338" indent="-3587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600">
          <a:solidFill>
            <a:srgbClr val="344D8C"/>
          </a:solidFill>
          <a:latin typeface="+mn-lt"/>
          <a:cs typeface="+mn-cs"/>
        </a:defRPr>
      </a:lvl8pPr>
      <a:lvl9pPr marL="4427538" indent="-3587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600">
          <a:solidFill>
            <a:srgbClr val="344D8C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68313" y="3731610"/>
            <a:ext cx="80631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kern="0" dirty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Arbeits- und Sozialrecht: Teil </a:t>
            </a:r>
            <a:r>
              <a:rPr lang="de-AT" sz="2800" b="1" kern="0" dirty="0" smtClean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2 </a:t>
            </a:r>
            <a:r>
              <a:rPr lang="de-AT" sz="2800" b="1" kern="0" dirty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- </a:t>
            </a:r>
            <a:r>
              <a:rPr lang="de-AT" sz="2800" b="1" kern="0" dirty="0" smtClean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Individualarbeitsrecht</a:t>
            </a:r>
            <a:endParaRPr lang="de-AT" sz="2800" b="1" kern="0" dirty="0">
              <a:solidFill>
                <a:srgbClr val="FFFFFF"/>
              </a:solidFill>
              <a:latin typeface="Georgia"/>
              <a:ea typeface="+mj-ea"/>
              <a:cs typeface="Arial"/>
            </a:endParaRPr>
          </a:p>
          <a:p>
            <a:r>
              <a:rPr lang="de-AT" sz="2600" kern="0" dirty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/>
            </a:r>
            <a:br>
              <a:rPr lang="de-AT" sz="2600" kern="0" dirty="0">
                <a:solidFill>
                  <a:srgbClr val="FFFFFF"/>
                </a:solidFill>
                <a:latin typeface="Georgia"/>
                <a:ea typeface="+mj-ea"/>
                <a:cs typeface="Arial"/>
              </a:rPr>
            </a:br>
            <a:r>
              <a:rPr lang="de-AT" sz="2600" kern="0" dirty="0" err="1">
                <a:solidFill>
                  <a:srgbClr val="FFFFFF"/>
                </a:solidFill>
                <a:latin typeface="Georgia"/>
                <a:ea typeface="+mj-ea"/>
                <a:cs typeface="Arial"/>
              </a:rPr>
              <a:t>ao.</a:t>
            </a:r>
            <a:r>
              <a:rPr lang="de-AT" sz="2400" kern="0" dirty="0" err="1">
                <a:solidFill>
                  <a:srgbClr val="FFFFFF"/>
                </a:solidFill>
                <a:latin typeface="Georgia"/>
                <a:ea typeface="+mj-ea"/>
                <a:cs typeface="Arial"/>
              </a:rPr>
              <a:t>Univ</a:t>
            </a:r>
            <a:r>
              <a:rPr lang="de-AT" sz="2400" kern="0" dirty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.-Prof. </a:t>
            </a:r>
            <a:r>
              <a:rPr lang="de-AT" sz="2600" kern="0" dirty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Dr. </a:t>
            </a:r>
            <a:r>
              <a:rPr lang="de-AT" sz="2600" kern="0" dirty="0" smtClean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Wolfgang </a:t>
            </a:r>
            <a:r>
              <a:rPr lang="de-AT" sz="2600" kern="0" dirty="0" err="1" smtClean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Brodil</a:t>
            </a:r>
            <a:endParaRPr lang="de-AT" sz="2600" kern="0" dirty="0">
              <a:solidFill>
                <a:srgbClr val="FFFFFF"/>
              </a:solidFill>
              <a:latin typeface="Georgia"/>
              <a:ea typeface="+mj-ea"/>
              <a:cs typeface="Arial"/>
            </a:endParaRPr>
          </a:p>
          <a:p>
            <a:r>
              <a:rPr lang="de-AT" sz="2400" kern="0" dirty="0" smtClean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Institut </a:t>
            </a:r>
            <a:r>
              <a:rPr lang="de-AT" sz="2400" kern="0" dirty="0">
                <a:solidFill>
                  <a:srgbClr val="FFFFFF"/>
                </a:solidFill>
                <a:latin typeface="Georgia"/>
                <a:ea typeface="+mj-ea"/>
                <a:cs typeface="Arial"/>
              </a:rPr>
              <a:t>für Arbeits- und Sozialrecht, Universität Wien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4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Zugang von Ausländern zum österreichischen Arbeitsmarkt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8313" y="1767015"/>
            <a:ext cx="7851446" cy="3951288"/>
          </a:xfrm>
        </p:spPr>
        <p:txBody>
          <a:bodyPr/>
          <a:lstStyle/>
          <a:p>
            <a:r>
              <a:rPr lang="de-DE" dirty="0" smtClean="0"/>
              <a:t>Rot-Weiß-Rot Karte</a:t>
            </a:r>
          </a:p>
          <a:p>
            <a:pPr lvl="1"/>
            <a:r>
              <a:rPr lang="de-DE" sz="1600" dirty="0"/>
              <a:t>wird für zwölf Monate ausgestellt und berechtigt zur befristeten Niederlassung und zur Beschäftigung bei einem/einer bestimmten </a:t>
            </a:r>
            <a:r>
              <a:rPr lang="de-DE" sz="1600" dirty="0" err="1" smtClean="0"/>
              <a:t>ArbeitgeberIn</a:t>
            </a:r>
            <a:endParaRPr lang="de-DE" sz="1600" dirty="0" smtClean="0"/>
          </a:p>
          <a:p>
            <a:pPr lvl="1"/>
            <a:r>
              <a:rPr lang="de-DE" sz="1600" dirty="0" smtClean="0"/>
              <a:t>§ 12 ff </a:t>
            </a:r>
            <a:r>
              <a:rPr lang="de-DE" sz="1600" dirty="0" err="1" smtClean="0"/>
              <a:t>AuslBG</a:t>
            </a:r>
            <a:endParaRPr lang="de-DE" sz="1600" dirty="0" smtClean="0"/>
          </a:p>
          <a:p>
            <a:r>
              <a:rPr lang="de-DE" dirty="0" smtClean="0"/>
              <a:t>Blaue Karte EU</a:t>
            </a:r>
          </a:p>
          <a:p>
            <a:pPr lvl="1"/>
            <a:r>
              <a:rPr lang="de-DE" sz="1400" dirty="0" smtClean="0"/>
              <a:t>Abschluss </a:t>
            </a:r>
            <a:r>
              <a:rPr lang="de-DE" sz="1400" dirty="0"/>
              <a:t>eines Studiums an einer tertiären Bildungseinrichtung mit dreijähriger </a:t>
            </a:r>
            <a:r>
              <a:rPr lang="de-DE" sz="1400" dirty="0" smtClean="0"/>
              <a:t>Mindestdauer,</a:t>
            </a:r>
          </a:p>
          <a:p>
            <a:pPr lvl="1"/>
            <a:r>
              <a:rPr lang="de-DE" sz="1400" dirty="0" smtClean="0"/>
              <a:t>für </a:t>
            </a:r>
            <a:r>
              <a:rPr lang="de-DE" sz="1400" dirty="0"/>
              <a:t>eine dieser Ausbildung entsprechende Beschäftigung ein Bruttojahresgehalt erhalten, das dem Eineinhalbfachen des von der Bundesanstalt „Statistik Österreich“ zuletzt veröffentlichten durchschnittlichen österreichischen Bruttojahresgehalts von Vollzeitbeschäftigten </a:t>
            </a:r>
            <a:r>
              <a:rPr lang="de-DE" sz="1400" dirty="0" smtClean="0"/>
              <a:t>entspricht,</a:t>
            </a:r>
          </a:p>
          <a:p>
            <a:pPr lvl="1"/>
            <a:r>
              <a:rPr lang="de-DE" sz="1400" dirty="0" smtClean="0"/>
              <a:t>sinngemäß </a:t>
            </a:r>
            <a:r>
              <a:rPr lang="de-DE" sz="1400" dirty="0"/>
              <a:t>die Voraussetzungen des § 4 </a:t>
            </a:r>
            <a:r>
              <a:rPr lang="de-DE" sz="1400" dirty="0" err="1" smtClean="0"/>
              <a:t>Abs</a:t>
            </a:r>
            <a:r>
              <a:rPr lang="de-DE" sz="1400" dirty="0" smtClean="0"/>
              <a:t> </a:t>
            </a:r>
            <a:r>
              <a:rPr lang="de-DE" sz="1400" dirty="0"/>
              <a:t>1 mit Ausnahme der Z 1 </a:t>
            </a:r>
            <a:r>
              <a:rPr lang="de-DE" sz="1400" dirty="0" smtClean="0"/>
              <a:t>erfüllen</a:t>
            </a:r>
          </a:p>
          <a:p>
            <a:pPr lvl="1"/>
            <a:r>
              <a:rPr lang="de-DE" sz="1600" dirty="0" smtClean="0"/>
              <a:t>§ </a:t>
            </a:r>
            <a:r>
              <a:rPr lang="de-DE" sz="1600" dirty="0" err="1" smtClean="0"/>
              <a:t>12c</a:t>
            </a:r>
            <a:r>
              <a:rPr lang="de-DE" sz="1600" dirty="0" smtClean="0"/>
              <a:t> </a:t>
            </a:r>
            <a:r>
              <a:rPr lang="de-DE" sz="1600" dirty="0" err="1" smtClean="0"/>
              <a:t>AuslBG</a:t>
            </a:r>
            <a:endParaRPr lang="de-DE" sz="1600" dirty="0" smtClean="0"/>
          </a:p>
          <a:p>
            <a:pPr lvl="1"/>
            <a:r>
              <a:rPr lang="de-DE" sz="1600" dirty="0" smtClean="0"/>
              <a:t>§ 42 NAG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7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Zugang von Ausländern zum österreichischen Arbeitsmarkt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8313" y="1767015"/>
            <a:ext cx="7851446" cy="3951288"/>
          </a:xfrm>
        </p:spPr>
        <p:txBody>
          <a:bodyPr/>
          <a:lstStyle/>
          <a:p>
            <a:r>
              <a:rPr lang="de-DE" dirty="0" smtClean="0"/>
              <a:t>Rot-Weiß-Rot Karte Plus</a:t>
            </a:r>
          </a:p>
          <a:p>
            <a:pPr lvl="1"/>
            <a:r>
              <a:rPr lang="de-DE" sz="1600" dirty="0" smtClean="0"/>
              <a:t>berechtigt </a:t>
            </a:r>
            <a:r>
              <a:rPr lang="de-DE" sz="1600" dirty="0"/>
              <a:t>Drittstaatsangehörige zur befristeten Niederlassung und zum unbeschränkten Arbeitsmarktzugang </a:t>
            </a:r>
            <a:endParaRPr lang="de-DE" sz="1600" dirty="0" smtClean="0"/>
          </a:p>
          <a:p>
            <a:pPr lvl="1"/>
            <a:r>
              <a:rPr lang="de-DE" sz="1600" dirty="0" smtClean="0"/>
              <a:t>selbständige </a:t>
            </a:r>
            <a:r>
              <a:rPr lang="de-DE" sz="1600" dirty="0"/>
              <a:t>und unselbständige </a:t>
            </a:r>
            <a:r>
              <a:rPr lang="de-DE" sz="1600" dirty="0" smtClean="0"/>
              <a:t>Erwerbstätigkeit </a:t>
            </a:r>
          </a:p>
          <a:p>
            <a:pPr lvl="1"/>
            <a:r>
              <a:rPr lang="de-DE" sz="1600" dirty="0" smtClean="0"/>
              <a:t>nicht </a:t>
            </a:r>
            <a:r>
              <a:rPr lang="de-DE" sz="1600" dirty="0"/>
              <a:t>auf einen bestimmten Arbeitgeber </a:t>
            </a:r>
            <a:r>
              <a:rPr lang="de-DE" sz="1600" dirty="0" smtClean="0"/>
              <a:t>beschränkt</a:t>
            </a:r>
          </a:p>
          <a:p>
            <a:pPr lvl="1"/>
            <a:r>
              <a:rPr lang="de-DE" sz="1600" dirty="0" smtClean="0"/>
              <a:t>§ 17 </a:t>
            </a:r>
            <a:r>
              <a:rPr lang="de-DE" sz="1600" dirty="0" err="1"/>
              <a:t>AuslBG</a:t>
            </a:r>
            <a:endParaRPr lang="de-DE" sz="1600" dirty="0"/>
          </a:p>
          <a:p>
            <a:pPr lvl="1"/>
            <a:r>
              <a:rPr lang="de-DE" sz="1600" dirty="0" smtClean="0"/>
              <a:t>§ </a:t>
            </a:r>
            <a:r>
              <a:rPr lang="de-DE" sz="1600" dirty="0" err="1" smtClean="0"/>
              <a:t>41a</a:t>
            </a:r>
            <a:r>
              <a:rPr lang="de-DE" sz="1600" dirty="0" smtClean="0"/>
              <a:t> NAG</a:t>
            </a:r>
          </a:p>
          <a:p>
            <a:pPr lvl="1"/>
            <a:endParaRPr lang="de-DE" dirty="0" smtClean="0"/>
          </a:p>
          <a:p>
            <a:pPr marL="536575" lvl="1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956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Verbot von Kinderarbeit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8313" y="1767015"/>
            <a:ext cx="7851446" cy="3951288"/>
          </a:xfrm>
        </p:spPr>
        <p:txBody>
          <a:bodyPr/>
          <a:lstStyle/>
          <a:p>
            <a:r>
              <a:rPr lang="de-DE" dirty="0" smtClean="0"/>
              <a:t>§1 </a:t>
            </a:r>
            <a:r>
              <a:rPr lang="de-DE" dirty="0" err="1" smtClean="0"/>
              <a:t>KJBG</a:t>
            </a:r>
            <a:r>
              <a:rPr lang="de-DE" dirty="0" smtClean="0"/>
              <a:t>-Kinderarbeit</a:t>
            </a:r>
          </a:p>
          <a:p>
            <a:r>
              <a:rPr lang="de-DE" sz="1600" dirty="0" smtClean="0"/>
              <a:t>Ausnahmen § 4 </a:t>
            </a:r>
            <a:r>
              <a:rPr lang="de-DE" sz="1600" dirty="0" err="1" smtClean="0"/>
              <a:t>Abs</a:t>
            </a:r>
            <a:r>
              <a:rPr lang="de-DE" sz="1600" dirty="0" smtClean="0"/>
              <a:t> 2 </a:t>
            </a:r>
            <a:r>
              <a:rPr lang="de-DE" sz="1600" dirty="0" err="1" smtClean="0"/>
              <a:t>KJBG</a:t>
            </a:r>
            <a:r>
              <a:rPr lang="de-DE" sz="1600" dirty="0" smtClean="0"/>
              <a:t>: </a:t>
            </a:r>
          </a:p>
          <a:p>
            <a:pPr lvl="1"/>
            <a:r>
              <a:rPr lang="de-DE" sz="1600" dirty="0" smtClean="0"/>
              <a:t>Beschäftigungen zu ausschließlich Zwecken des Unterrichts oder der Erziehung</a:t>
            </a:r>
          </a:p>
          <a:p>
            <a:pPr lvl="1"/>
            <a:r>
              <a:rPr lang="de-DE" sz="1600" dirty="0" smtClean="0"/>
              <a:t>Beschäftigung eigener Kinder mit Leistungen von geringer Dauer im Haushalt</a:t>
            </a:r>
            <a:br>
              <a:rPr lang="de-DE" sz="1600" dirty="0" smtClean="0"/>
            </a:br>
            <a:endParaRPr lang="de-DE" sz="1600" dirty="0" smtClean="0"/>
          </a:p>
          <a:p>
            <a:r>
              <a:rPr lang="de-DE" sz="1600" dirty="0" smtClean="0"/>
              <a:t>§ </a:t>
            </a:r>
            <a:r>
              <a:rPr lang="de-DE" sz="1600" dirty="0" err="1" smtClean="0"/>
              <a:t>5a</a:t>
            </a:r>
            <a:r>
              <a:rPr lang="de-DE" sz="1600" dirty="0" smtClean="0"/>
              <a:t> </a:t>
            </a:r>
            <a:r>
              <a:rPr lang="de-DE" sz="1600" dirty="0" err="1" smtClean="0"/>
              <a:t>KJBG</a:t>
            </a:r>
            <a:r>
              <a:rPr lang="de-DE" sz="1600" dirty="0" smtClean="0"/>
              <a:t> Lockerungen für Kinder, die das 13. Lebensjahr vollendet haben</a:t>
            </a:r>
          </a:p>
          <a:p>
            <a:pPr lvl="1"/>
            <a:r>
              <a:rPr lang="de-DE" sz="1600" dirty="0" smtClean="0"/>
              <a:t>Familienbetrieb</a:t>
            </a:r>
          </a:p>
          <a:p>
            <a:pPr lvl="1"/>
            <a:r>
              <a:rPr lang="de-DE" sz="1600" dirty="0" smtClean="0"/>
              <a:t>Privathaushalt</a:t>
            </a:r>
          </a:p>
          <a:p>
            <a:pPr lvl="1"/>
            <a:r>
              <a:rPr lang="de-DE" sz="1600" dirty="0" smtClean="0"/>
              <a:t>Botengänge, Handreichungen auf  Sport- und Spielplätzen, </a:t>
            </a:r>
            <a:r>
              <a:rPr lang="de-DE" sz="1600" dirty="0"/>
              <a:t>S</a:t>
            </a:r>
            <a:r>
              <a:rPr lang="de-DE" sz="1600" dirty="0" smtClean="0"/>
              <a:t>ammeln von Blumen, Kräutern, Pilzen und Früchten,…</a:t>
            </a:r>
          </a:p>
          <a:p>
            <a:pPr lvl="1"/>
            <a:endParaRPr lang="de-DE" sz="1200" dirty="0" smtClean="0"/>
          </a:p>
          <a:p>
            <a:pPr marL="536575" lvl="1" indent="0">
              <a:buNone/>
            </a:pPr>
            <a:endParaRPr lang="de-DE" sz="1200" dirty="0" smtClean="0"/>
          </a:p>
          <a:p>
            <a:endParaRPr lang="de-DE" sz="20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5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Einstellungsgebote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636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23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Arbeitsvermittlung und Stellenausschreibung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52200357"/>
              </p:ext>
            </p:extLst>
          </p:nvPr>
        </p:nvGraphicFramePr>
        <p:xfrm>
          <a:off x="468313" y="1767015"/>
          <a:ext cx="7851446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84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349664"/>
            <a:ext cx="6551612" cy="1143000"/>
          </a:xfrm>
        </p:spPr>
        <p:txBody>
          <a:bodyPr/>
          <a:lstStyle/>
          <a:p>
            <a:r>
              <a:rPr lang="de-DE" dirty="0" smtClean="0"/>
              <a:t>Verpflichtungen im Verhandlungsstadium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92275"/>
            <a:ext cx="8686801" cy="4281488"/>
          </a:xfrm>
        </p:spPr>
        <p:txBody>
          <a:bodyPr/>
          <a:lstStyle/>
          <a:p>
            <a:r>
              <a:rPr lang="de-DE" dirty="0" smtClean="0"/>
              <a:t>Aufklärungs-, Schutz und Sorgfaltspflichten</a:t>
            </a:r>
          </a:p>
          <a:p>
            <a:pPr lvl="1"/>
            <a:r>
              <a:rPr lang="de-DE" dirty="0" smtClean="0"/>
              <a:t>Aufklärungspflichten- über Umstände von wesentlicher Bedeutung für den Vertragsabschluss</a:t>
            </a:r>
          </a:p>
          <a:p>
            <a:pPr lvl="1"/>
            <a:r>
              <a:rPr lang="de-DE" dirty="0" smtClean="0"/>
              <a:t>Auskunftspflicht des Bewerbers?- Fragen welche die Persönlichkeitsrechte verletzen müssen nicht beantwortet werden</a:t>
            </a:r>
          </a:p>
          <a:p>
            <a:pPr lvl="2"/>
            <a:r>
              <a:rPr lang="de-DE" dirty="0" smtClean="0"/>
              <a:t>„Recht auf Lüge“?</a:t>
            </a:r>
          </a:p>
          <a:p>
            <a:pPr lvl="1"/>
            <a:r>
              <a:rPr lang="de-DE" dirty="0" smtClean="0"/>
              <a:t>Grafologische, psychologische oder medizinische Begutachtung nur mit Zustimmung des Bewerbers zulässig</a:t>
            </a:r>
          </a:p>
          <a:p>
            <a:pPr marL="536575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079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349664"/>
            <a:ext cx="6551612" cy="1143000"/>
          </a:xfrm>
        </p:spPr>
        <p:txBody>
          <a:bodyPr/>
          <a:lstStyle/>
          <a:p>
            <a:r>
              <a:rPr lang="de-DE" dirty="0" smtClean="0"/>
              <a:t>Verpflichtungen im Verhandlungsstadium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92275"/>
            <a:ext cx="8686801" cy="4281488"/>
          </a:xfrm>
        </p:spPr>
        <p:txBody>
          <a:bodyPr/>
          <a:lstStyle/>
          <a:p>
            <a:r>
              <a:rPr lang="de-DE" dirty="0" smtClean="0"/>
              <a:t>Kosten einer persönlichen Vorstellung sind selbst zu tragen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Verschwiegenheitspflicht bei Geheimhaltungsinteresse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Verpflichtung zumutbare </a:t>
            </a:r>
            <a:r>
              <a:rPr lang="de-DE" dirty="0"/>
              <a:t>A</a:t>
            </a:r>
            <a:r>
              <a:rPr lang="de-DE" dirty="0" smtClean="0"/>
              <a:t>nstrengungen zu unternehmen, um Hindernisse zu beseitigen, die einem Vertragsabschluss entgegenstehen</a:t>
            </a:r>
          </a:p>
          <a:p>
            <a:endParaRPr lang="de-DE" dirty="0" smtClean="0"/>
          </a:p>
          <a:p>
            <a:pPr lvl="3"/>
            <a:r>
              <a:rPr lang="de-DE" dirty="0" smtClean="0"/>
              <a:t>Kein Rechtsanspruch auf Vertragsabschluss!</a:t>
            </a:r>
          </a:p>
          <a:p>
            <a:endParaRPr lang="de-DE" dirty="0" smtClean="0"/>
          </a:p>
          <a:p>
            <a:pPr marL="536575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Pfeil nach rechts 3"/>
          <p:cNvSpPr/>
          <p:nvPr/>
        </p:nvSpPr>
        <p:spPr bwMode="auto">
          <a:xfrm>
            <a:off x="1182255" y="3823855"/>
            <a:ext cx="978408" cy="48463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000" b="0" i="0" u="none" strike="noStrike" cap="none" normalizeH="0" baseline="0" smtClean="0">
              <a:ln>
                <a:solidFill>
                  <a:schemeClr val="accent2"/>
                </a:solidFill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Pfeil nach rechts 4"/>
          <p:cNvSpPr/>
          <p:nvPr/>
        </p:nvSpPr>
        <p:spPr bwMode="auto">
          <a:xfrm>
            <a:off x="1597891" y="4913746"/>
            <a:ext cx="822036" cy="387927"/>
          </a:xfrm>
          <a:prstGeom prst="rightArrow">
            <a:avLst>
              <a:gd name="adj1" fmla="val 50000"/>
              <a:gd name="adj2" fmla="val 5238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000" b="0" i="0" u="none" strike="noStrike" cap="none" normalizeH="0" baseline="0" smtClean="0">
              <a:ln>
                <a:noFill/>
              </a:ln>
              <a:solidFill>
                <a:srgbClr val="344D8C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349664"/>
            <a:ext cx="6551612" cy="1143000"/>
          </a:xfrm>
        </p:spPr>
        <p:txBody>
          <a:bodyPr/>
          <a:lstStyle/>
          <a:p>
            <a:r>
              <a:rPr lang="de-DE" dirty="0" smtClean="0"/>
              <a:t>Rechtsfolgen von Pflichtverletzungen im Anbahnungsverhältnis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92275"/>
            <a:ext cx="8686801" cy="4281488"/>
          </a:xfrm>
        </p:spPr>
        <p:txBody>
          <a:bodyPr/>
          <a:lstStyle/>
          <a:p>
            <a:r>
              <a:rPr lang="de-DE" dirty="0" smtClean="0"/>
              <a:t>Bei </a:t>
            </a:r>
            <a:r>
              <a:rPr lang="de-DE" dirty="0"/>
              <a:t>N</a:t>
            </a:r>
            <a:r>
              <a:rPr lang="de-DE" dirty="0" smtClean="0"/>
              <a:t>ichtzustandekommen des Vertrages</a:t>
            </a:r>
          </a:p>
          <a:p>
            <a:pPr lvl="1"/>
            <a:r>
              <a:rPr lang="de-DE" dirty="0" smtClean="0"/>
              <a:t>Culpa in </a:t>
            </a:r>
            <a:r>
              <a:rPr lang="de-DE" dirty="0" err="1" smtClean="0"/>
              <a:t>contrahendo</a:t>
            </a:r>
            <a:r>
              <a:rPr lang="de-DE" dirty="0" smtClean="0"/>
              <a:t>- </a:t>
            </a:r>
            <a:r>
              <a:rPr lang="de-DE" dirty="0"/>
              <a:t>E</a:t>
            </a:r>
            <a:r>
              <a:rPr lang="de-DE" dirty="0" smtClean="0"/>
              <a:t>rsatz des Vertrauensschadens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Problem bei Schutzpflichtverletzungen- Ersatz des </a:t>
            </a:r>
            <a:r>
              <a:rPr lang="de-DE" dirty="0"/>
              <a:t>E</a:t>
            </a:r>
            <a:r>
              <a:rPr lang="de-DE" dirty="0" smtClean="0"/>
              <a:t>rfüllungsinteresses?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Mitverschulden des anderen Vertragsteils- </a:t>
            </a:r>
            <a:r>
              <a:rPr lang="de-DE" dirty="0" err="1" smtClean="0"/>
              <a:t>Kulpakompensation</a:t>
            </a:r>
            <a:r>
              <a:rPr lang="de-DE" dirty="0" smtClean="0"/>
              <a:t> </a:t>
            </a:r>
            <a:r>
              <a:rPr lang="de-DE" dirty="0" err="1" smtClean="0"/>
              <a:t>iSd</a:t>
            </a:r>
            <a:r>
              <a:rPr lang="de-DE" dirty="0" smtClean="0"/>
              <a:t> § 878 Satz 3 </a:t>
            </a:r>
            <a:r>
              <a:rPr lang="de-DE" dirty="0" err="1" smtClean="0"/>
              <a:t>ABGB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Einstellungsdiskriminierung, diskriminierende Stellenausschreibung- Schadenersatzansprüche §§ 10, 12, 24 und 26 </a:t>
            </a:r>
            <a:r>
              <a:rPr lang="de-DE" dirty="0" err="1" smtClean="0"/>
              <a:t>GlBG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536575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Pfeil nach rechts 3"/>
          <p:cNvSpPr/>
          <p:nvPr/>
        </p:nvSpPr>
        <p:spPr bwMode="auto">
          <a:xfrm>
            <a:off x="1182255" y="3823855"/>
            <a:ext cx="978408" cy="48463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000" b="0" i="0" u="none" strike="noStrike" cap="none" normalizeH="0" baseline="0" smtClean="0">
              <a:ln>
                <a:solidFill>
                  <a:schemeClr val="accent2"/>
                </a:solidFill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349664"/>
            <a:ext cx="6551612" cy="1143000"/>
          </a:xfrm>
        </p:spPr>
        <p:txBody>
          <a:bodyPr/>
          <a:lstStyle/>
          <a:p>
            <a:r>
              <a:rPr lang="de-DE" dirty="0" smtClean="0"/>
              <a:t>Rechtsfolgen von Pflichtverletzungen im Anbahnungsverhältnis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92275"/>
            <a:ext cx="8686801" cy="4281488"/>
          </a:xfrm>
        </p:spPr>
        <p:txBody>
          <a:bodyPr/>
          <a:lstStyle/>
          <a:p>
            <a:r>
              <a:rPr lang="de-DE" dirty="0" smtClean="0"/>
              <a:t>Bei Zustandekommen des Vertrages</a:t>
            </a:r>
          </a:p>
          <a:p>
            <a:pPr lvl="1"/>
            <a:r>
              <a:rPr lang="de-DE" dirty="0" smtClean="0"/>
              <a:t>Anfechtung des Arbeitsvertrages wegen Täuschung, List </a:t>
            </a:r>
            <a:r>
              <a:rPr lang="de-DE" dirty="0" err="1" smtClean="0"/>
              <a:t>od</a:t>
            </a:r>
            <a:r>
              <a:rPr lang="de-DE" dirty="0" smtClean="0"/>
              <a:t> wesentlichem Irrtum mit ex </a:t>
            </a:r>
            <a:r>
              <a:rPr lang="de-DE" dirty="0" err="1" smtClean="0"/>
              <a:t>tunc</a:t>
            </a:r>
            <a:r>
              <a:rPr lang="de-DE" dirty="0" smtClean="0"/>
              <a:t> Wirkung?</a:t>
            </a:r>
            <a:br>
              <a:rPr lang="de-DE" dirty="0" smtClean="0"/>
            </a:br>
            <a:r>
              <a:rPr lang="de-DE" dirty="0" smtClean="0"/>
              <a:t> (§ </a:t>
            </a:r>
            <a:r>
              <a:rPr lang="de-DE" dirty="0" err="1" smtClean="0"/>
              <a:t>870ff</a:t>
            </a:r>
            <a:r>
              <a:rPr lang="de-DE" dirty="0" smtClean="0"/>
              <a:t> </a:t>
            </a:r>
            <a:r>
              <a:rPr lang="de-DE" dirty="0" err="1" smtClean="0"/>
              <a:t>ABGB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- wird </a:t>
            </a:r>
            <a:r>
              <a:rPr lang="de-DE" dirty="0" err="1" smtClean="0"/>
              <a:t>grds</a:t>
            </a:r>
            <a:r>
              <a:rPr lang="de-DE" dirty="0" smtClean="0"/>
              <a:t> abgelehnt, Probleme bei Rückabwicklung</a:t>
            </a:r>
            <a:br>
              <a:rPr lang="de-DE" dirty="0" smtClean="0"/>
            </a:br>
            <a:endParaRPr lang="de-DE" dirty="0" smtClean="0"/>
          </a:p>
          <a:p>
            <a:pPr lvl="1"/>
            <a:r>
              <a:rPr lang="de-DE" dirty="0" smtClean="0"/>
              <a:t>Ex </a:t>
            </a:r>
            <a:r>
              <a:rPr lang="de-DE" dirty="0" err="1" smtClean="0"/>
              <a:t>nunc</a:t>
            </a:r>
            <a:r>
              <a:rPr lang="de-DE" dirty="0" smtClean="0"/>
              <a:t> wirkende vorzeitige Auflösung des Arbeitsvertrages</a:t>
            </a:r>
            <a:br>
              <a:rPr lang="de-DE" dirty="0" smtClean="0"/>
            </a:br>
            <a:endParaRPr lang="de-DE" dirty="0" smtClean="0"/>
          </a:p>
          <a:p>
            <a:pPr marL="536575" lvl="1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536575" lvl="1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Pfeil nach rechts 3"/>
          <p:cNvSpPr/>
          <p:nvPr/>
        </p:nvSpPr>
        <p:spPr bwMode="auto">
          <a:xfrm>
            <a:off x="1182255" y="3823855"/>
            <a:ext cx="978408" cy="484632"/>
          </a:xfrm>
          <a:prstGeom prst="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000" b="0" i="0" u="none" strike="noStrike" cap="none" normalizeH="0" baseline="0" smtClean="0">
              <a:ln>
                <a:solidFill>
                  <a:schemeClr val="accent2"/>
                </a:solidFill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Vertragsabschluss und Vertragsanpassung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Abschluss des Arbeitsvertrags</a:t>
            </a:r>
          </a:p>
          <a:p>
            <a:pPr lvl="1"/>
            <a:r>
              <a:rPr lang="de-DE" dirty="0" smtClean="0"/>
              <a:t>Abschluss – übereinstimmende Willenserklärung</a:t>
            </a:r>
          </a:p>
          <a:p>
            <a:pPr lvl="1"/>
            <a:r>
              <a:rPr lang="de-DE" dirty="0" smtClean="0"/>
              <a:t>Grundsätzlich Formfreiheit</a:t>
            </a:r>
          </a:p>
          <a:p>
            <a:pPr lvl="2"/>
            <a:r>
              <a:rPr lang="de-DE" dirty="0" smtClean="0"/>
              <a:t>Gesetzliche Schriftformgebote meist Ordnungsvorschriften</a:t>
            </a:r>
          </a:p>
          <a:p>
            <a:pPr lvl="2"/>
            <a:r>
              <a:rPr lang="de-DE" dirty="0" smtClean="0"/>
              <a:t>Kollektivverträge dürfen keine Abschlussnormen enthalten ( § 2 </a:t>
            </a:r>
            <a:r>
              <a:rPr lang="de-DE" dirty="0" err="1" smtClean="0"/>
              <a:t>Abs</a:t>
            </a:r>
            <a:r>
              <a:rPr lang="de-DE" dirty="0" smtClean="0"/>
              <a:t> 2 </a:t>
            </a:r>
            <a:r>
              <a:rPr lang="de-DE" dirty="0" err="1" smtClean="0"/>
              <a:t>ArbVG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959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Terminübersicht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3000" dirty="0"/>
              <a:t>Do </a:t>
            </a:r>
            <a:r>
              <a:rPr lang="de-AT" sz="3000" dirty="0" smtClean="0"/>
              <a:t>10.11. </a:t>
            </a:r>
          </a:p>
          <a:p>
            <a:pPr lvl="1"/>
            <a:r>
              <a:rPr lang="de-AT" sz="2800" dirty="0" smtClean="0"/>
              <a:t>Anbahnung</a:t>
            </a:r>
          </a:p>
          <a:p>
            <a:pPr lvl="1"/>
            <a:r>
              <a:rPr lang="de-AT" sz="2800" dirty="0" smtClean="0"/>
              <a:t>Abschluss</a:t>
            </a:r>
          </a:p>
          <a:p>
            <a:pPr lvl="1"/>
            <a:r>
              <a:rPr lang="de-AT" sz="2800" dirty="0" smtClean="0"/>
              <a:t>Arbeitspflicht</a:t>
            </a:r>
            <a:endParaRPr lang="de-AT" sz="3000" dirty="0" smtClean="0"/>
          </a:p>
          <a:p>
            <a:r>
              <a:rPr lang="de-AT" sz="3000" dirty="0" smtClean="0"/>
              <a:t>Fr 11.11. </a:t>
            </a:r>
          </a:p>
          <a:p>
            <a:pPr lvl="1"/>
            <a:r>
              <a:rPr lang="de-AT" sz="2800" dirty="0" smtClean="0"/>
              <a:t>Entgelt</a:t>
            </a:r>
          </a:p>
          <a:p>
            <a:pPr lvl="1"/>
            <a:r>
              <a:rPr lang="de-AT" sz="2800" dirty="0" smtClean="0"/>
              <a:t>Treue/Fürsorge </a:t>
            </a:r>
          </a:p>
          <a:p>
            <a:pPr lvl="1"/>
            <a:r>
              <a:rPr lang="de-AT" sz="2800" dirty="0" smtClean="0"/>
              <a:t>An- Schutz</a:t>
            </a:r>
            <a:endParaRPr lang="de-AT" sz="2800" dirty="0"/>
          </a:p>
          <a:p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3007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Vertragsabschluss und Vertragsanpassung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Geschäftsfähigkeit und Stellvertretung</a:t>
            </a:r>
          </a:p>
          <a:p>
            <a:pPr lvl="1"/>
            <a:r>
              <a:rPr lang="de-DE" dirty="0"/>
              <a:t>Jugendliche - </a:t>
            </a:r>
            <a:r>
              <a:rPr lang="de-DE" dirty="0" smtClean="0"/>
              <a:t>§ 171 </a:t>
            </a:r>
            <a:r>
              <a:rPr lang="de-DE" dirty="0" err="1"/>
              <a:t>ABGB</a:t>
            </a:r>
            <a:r>
              <a:rPr lang="de-DE" dirty="0"/>
              <a:t> ab Vollendung des 14. </a:t>
            </a:r>
            <a:r>
              <a:rPr lang="de-DE" dirty="0" smtClean="0"/>
              <a:t>Lebensjahres</a:t>
            </a:r>
          </a:p>
          <a:p>
            <a:pPr lvl="1"/>
            <a:r>
              <a:rPr lang="de-DE" dirty="0" smtClean="0"/>
              <a:t>Stellvertretung- </a:t>
            </a:r>
            <a:r>
              <a:rPr lang="de-DE" dirty="0" err="1" smtClean="0"/>
              <a:t>allg</a:t>
            </a:r>
            <a:r>
              <a:rPr lang="de-DE" dirty="0" smtClean="0"/>
              <a:t> zivilrechtliche Regelungen </a:t>
            </a:r>
            <a:br>
              <a:rPr lang="de-DE" dirty="0" smtClean="0"/>
            </a:br>
            <a:r>
              <a:rPr lang="de-DE" dirty="0" smtClean="0"/>
              <a:t>§ 1002 ff </a:t>
            </a:r>
            <a:r>
              <a:rPr lang="de-DE" dirty="0" err="1" smtClean="0"/>
              <a:t>ABGB</a:t>
            </a:r>
            <a:endParaRPr lang="de-DE" dirty="0" smtClean="0"/>
          </a:p>
          <a:p>
            <a:pPr lvl="2"/>
            <a:r>
              <a:rPr lang="de-DE" dirty="0" smtClean="0"/>
              <a:t>Problem: Anscheins- und Duldungsvollmacht</a:t>
            </a:r>
          </a:p>
          <a:p>
            <a:pPr lvl="2"/>
            <a:r>
              <a:rPr lang="de-DE" dirty="0" smtClean="0"/>
              <a:t>Besondere Regeln bei öffentlich-rechtlichen Dienstgebern</a:t>
            </a: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953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Vertragsabschluss und Vertragsanpassung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Aufzeichnung über den Inhalt des Arbeitsvertrages</a:t>
            </a:r>
            <a:endParaRPr lang="de-AT" dirty="0" smtClean="0"/>
          </a:p>
          <a:p>
            <a:pPr lvl="1"/>
            <a:r>
              <a:rPr lang="de-DE" dirty="0" smtClean="0"/>
              <a:t>Dienstzettel (§ 2 </a:t>
            </a:r>
            <a:r>
              <a:rPr lang="de-DE" dirty="0" err="1" smtClean="0"/>
              <a:t>AVRAG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Aufzeichnung über die wesentlichen Rechte und Pflichten aus dem Arbeitsvertrag</a:t>
            </a:r>
          </a:p>
          <a:p>
            <a:pPr lvl="2"/>
            <a:r>
              <a:rPr lang="de-DE" dirty="0" smtClean="0"/>
              <a:t>Beweissicherung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60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Vertragsabschluss und Vertragsanpassung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Anpassung des Arbeitsvertrages</a:t>
            </a:r>
          </a:p>
          <a:p>
            <a:pPr lvl="1"/>
            <a:r>
              <a:rPr lang="de-DE" dirty="0" smtClean="0"/>
              <a:t>Weisungsrecht des AG </a:t>
            </a:r>
          </a:p>
          <a:p>
            <a:pPr lvl="1"/>
            <a:r>
              <a:rPr lang="de-DE" dirty="0" smtClean="0"/>
              <a:t>Gestaltungsvorbehalte (Änderungs-, Widerrufungsvorbehalt)</a:t>
            </a:r>
            <a:endParaRPr lang="de-DE" dirty="0"/>
          </a:p>
          <a:p>
            <a:pPr lvl="1"/>
            <a:r>
              <a:rPr lang="de-DE" dirty="0" smtClean="0"/>
              <a:t>Unverbindlichkeitsvorbehalt</a:t>
            </a:r>
          </a:p>
          <a:p>
            <a:pPr lvl="1"/>
            <a:r>
              <a:rPr lang="de-DE" dirty="0" smtClean="0"/>
              <a:t>Teilkündigung</a:t>
            </a:r>
          </a:p>
          <a:p>
            <a:pPr lvl="1"/>
            <a:r>
              <a:rPr lang="de-DE" dirty="0" smtClean="0"/>
              <a:t>Änderungskündigung</a:t>
            </a:r>
          </a:p>
          <a:p>
            <a:pPr lvl="1"/>
            <a:r>
              <a:rPr lang="de-DE" dirty="0" smtClean="0"/>
              <a:t>Wegfall der Geschäftsgrundlage</a:t>
            </a:r>
          </a:p>
          <a:p>
            <a:pPr lvl="1"/>
            <a:r>
              <a:rPr lang="de-DE" dirty="0" smtClean="0"/>
              <a:t>Nichtigkeit von Verträgen und Vertragsklauseln</a:t>
            </a:r>
          </a:p>
          <a:p>
            <a:pPr marL="536575" lvl="1" indent="0">
              <a:buNone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40088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Dauer des </a:t>
            </a:r>
            <a:r>
              <a:rPr lang="de-AT" dirty="0"/>
              <a:t>A</a:t>
            </a:r>
            <a:r>
              <a:rPr lang="de-AT" dirty="0" smtClean="0"/>
              <a:t>rbeitsvertrages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Befristeter Arbeitsvertrag</a:t>
            </a:r>
            <a:endParaRPr lang="de-AT" dirty="0"/>
          </a:p>
          <a:p>
            <a:pPr lvl="1"/>
            <a:r>
              <a:rPr lang="de-DE" dirty="0" smtClean="0"/>
              <a:t>Echte Befristung- kalendermäßig bestimmter Endtermin</a:t>
            </a:r>
          </a:p>
          <a:p>
            <a:pPr lvl="1"/>
            <a:r>
              <a:rPr lang="de-DE" dirty="0" smtClean="0"/>
              <a:t>Unechte Befristung- Endtermin fällt mit einem Ereignis zusammen, welches objektiv bestimmbar ist</a:t>
            </a:r>
          </a:p>
          <a:p>
            <a:pPr lvl="1"/>
            <a:r>
              <a:rPr lang="de-DE" dirty="0" smtClean="0"/>
              <a:t>Befristung über 5 Jahre bis Lebenszeit bindet nur den AG zu Gänze- AN kann nach 5 Jahren kündigen</a:t>
            </a:r>
            <a:br>
              <a:rPr lang="de-DE" dirty="0" smtClean="0"/>
            </a:br>
            <a:r>
              <a:rPr lang="de-DE" dirty="0" smtClean="0"/>
              <a:t>§ 21 </a:t>
            </a:r>
            <a:r>
              <a:rPr lang="de-DE" dirty="0" err="1" smtClean="0"/>
              <a:t>AngG</a:t>
            </a:r>
            <a:r>
              <a:rPr lang="de-DE" dirty="0" smtClean="0"/>
              <a:t>, § 1151 </a:t>
            </a:r>
            <a:r>
              <a:rPr lang="de-DE" dirty="0" err="1" smtClean="0"/>
              <a:t>Abs</a:t>
            </a:r>
            <a:r>
              <a:rPr lang="de-DE" dirty="0" smtClean="0"/>
              <a:t> 3 </a:t>
            </a:r>
            <a:r>
              <a:rPr lang="de-DE" dirty="0" err="1" smtClean="0"/>
              <a:t>ABGB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492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Dauer des </a:t>
            </a:r>
            <a:r>
              <a:rPr lang="de-AT" dirty="0"/>
              <a:t>A</a:t>
            </a:r>
            <a:r>
              <a:rPr lang="de-AT" dirty="0" smtClean="0"/>
              <a:t>rbeitsvertrages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Kettenarbeitsvertrag</a:t>
            </a:r>
          </a:p>
          <a:p>
            <a:pPr lvl="1"/>
            <a:r>
              <a:rPr lang="de-DE" dirty="0" smtClean="0"/>
              <a:t>Zeitliche Aneinanderreihung befristeter Arbeitsverträge</a:t>
            </a:r>
          </a:p>
          <a:p>
            <a:pPr lvl="1"/>
            <a:r>
              <a:rPr lang="de-DE" dirty="0" smtClean="0"/>
              <a:t>Missbrauchsanfälligkeit </a:t>
            </a:r>
          </a:p>
          <a:p>
            <a:pPr lvl="2"/>
            <a:r>
              <a:rPr lang="de-DE" dirty="0" smtClean="0"/>
              <a:t>Nur dann zulässig, wenn im Einzelfall durch besondere soziale </a:t>
            </a:r>
            <a:r>
              <a:rPr lang="de-DE" dirty="0" err="1" smtClean="0"/>
              <a:t>od</a:t>
            </a:r>
            <a:r>
              <a:rPr lang="de-DE" dirty="0" smtClean="0"/>
              <a:t> wirtschaftliche Gründe gerechtfertigt</a:t>
            </a:r>
          </a:p>
          <a:p>
            <a:pPr lvl="2"/>
            <a:r>
              <a:rPr lang="de-DE" dirty="0" smtClean="0"/>
              <a:t>Nichtzulässige Kettenarbeitsverträge gelten als auf unbestimmte Zeit eingegangen</a:t>
            </a:r>
          </a:p>
        </p:txBody>
      </p:sp>
    </p:spTree>
    <p:extLst>
      <p:ext uri="{BB962C8B-B14F-4D97-AF65-F5344CB8AC3E}">
        <p14:creationId xmlns:p14="http://schemas.microsoft.com/office/powerpoint/2010/main" val="5301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Dauer des </a:t>
            </a:r>
            <a:r>
              <a:rPr lang="de-AT" dirty="0"/>
              <a:t>A</a:t>
            </a:r>
            <a:r>
              <a:rPr lang="de-AT" dirty="0" smtClean="0"/>
              <a:t>rbeitsvertrages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Auflösend bedingter Arbeitsvertrag</a:t>
            </a:r>
          </a:p>
          <a:p>
            <a:pPr lvl="1"/>
            <a:r>
              <a:rPr lang="de-DE" dirty="0" smtClean="0"/>
              <a:t>Auflösende </a:t>
            </a:r>
            <a:r>
              <a:rPr lang="de-DE" dirty="0" err="1" smtClean="0"/>
              <a:t>od</a:t>
            </a:r>
            <a:r>
              <a:rPr lang="de-DE" dirty="0" smtClean="0"/>
              <a:t> </a:t>
            </a:r>
            <a:r>
              <a:rPr lang="de-DE" dirty="0" err="1" smtClean="0"/>
              <a:t>Resolutivbedingung</a:t>
            </a:r>
            <a:endParaRPr lang="de-DE" dirty="0" smtClean="0"/>
          </a:p>
          <a:p>
            <a:pPr lvl="1"/>
            <a:r>
              <a:rPr lang="de-DE" dirty="0" err="1" smtClean="0"/>
              <a:t>Potestativbedingung</a:t>
            </a:r>
            <a:r>
              <a:rPr lang="de-DE" dirty="0" smtClean="0"/>
              <a:t>- vom Willen des AN abhängig</a:t>
            </a:r>
          </a:p>
          <a:p>
            <a:endParaRPr lang="de-DE" dirty="0"/>
          </a:p>
          <a:p>
            <a:r>
              <a:rPr lang="de-DE" dirty="0" smtClean="0"/>
              <a:t>Probemonat </a:t>
            </a:r>
            <a:r>
              <a:rPr lang="de-DE" dirty="0" err="1" smtClean="0"/>
              <a:t>vs</a:t>
            </a:r>
            <a:r>
              <a:rPr lang="de-DE" dirty="0" smtClean="0"/>
              <a:t> Befristeter Arbeitsvertrag „zur Probe“</a:t>
            </a:r>
          </a:p>
          <a:p>
            <a:r>
              <a:rPr lang="de-DE" dirty="0" smtClean="0"/>
              <a:t>Bedarfsarbeitsverhältnis</a:t>
            </a:r>
          </a:p>
        </p:txBody>
      </p:sp>
    </p:spTree>
    <p:extLst>
      <p:ext uri="{BB962C8B-B14F-4D97-AF65-F5344CB8AC3E}">
        <p14:creationId xmlns:p14="http://schemas.microsoft.com/office/powerpoint/2010/main" val="39028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Arbeitspflicht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Höchstpersönlichkeit der Leistungserbringung</a:t>
            </a:r>
          </a:p>
          <a:p>
            <a:r>
              <a:rPr lang="de-DE" dirty="0" smtClean="0"/>
              <a:t>Unübertragbarkeit § 1153 </a:t>
            </a:r>
            <a:r>
              <a:rPr lang="de-DE" dirty="0" err="1" smtClean="0"/>
              <a:t>ABGB</a:t>
            </a:r>
            <a:endParaRPr lang="de-DE" dirty="0" smtClean="0"/>
          </a:p>
          <a:p>
            <a:pPr lvl="1"/>
            <a:r>
              <a:rPr lang="de-DE" dirty="0" smtClean="0"/>
              <a:t>Arbeitskräfteüberlassung AÜG</a:t>
            </a:r>
          </a:p>
          <a:p>
            <a:pPr lvl="2"/>
            <a:r>
              <a:rPr lang="de-DE" dirty="0" smtClean="0"/>
              <a:t>Zurverfügungstellung von Arbeitskräften zur Arbeitsleistung an Dritte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§ 3 </a:t>
            </a:r>
            <a:r>
              <a:rPr lang="de-DE" dirty="0" err="1" smtClean="0"/>
              <a:t>Abs</a:t>
            </a:r>
            <a:r>
              <a:rPr lang="de-DE" dirty="0" smtClean="0"/>
              <a:t> 1 AÜG</a:t>
            </a:r>
          </a:p>
          <a:p>
            <a:pPr lvl="2"/>
            <a:r>
              <a:rPr lang="de-DE" dirty="0" smtClean="0"/>
              <a:t>Problematik Abgrenzung zu Werkverträgen </a:t>
            </a:r>
            <a:br>
              <a:rPr lang="de-DE" dirty="0" smtClean="0"/>
            </a:br>
            <a:r>
              <a:rPr lang="de-DE" dirty="0" smtClean="0"/>
              <a:t>§ 4 </a:t>
            </a:r>
            <a:r>
              <a:rPr lang="de-DE" dirty="0" err="1" smtClean="0"/>
              <a:t>Abs</a:t>
            </a:r>
            <a:r>
              <a:rPr lang="de-DE" dirty="0" smtClean="0"/>
              <a:t> 2 AÜG</a:t>
            </a:r>
          </a:p>
          <a:p>
            <a:pPr lvl="2"/>
            <a:r>
              <a:rPr lang="de-DE" dirty="0" smtClean="0"/>
              <a:t>Plichten des AG werden durch Überlassung nicht berührt</a:t>
            </a:r>
          </a:p>
          <a:p>
            <a:pPr marL="1166812" lvl="2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182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Arbeitspflicht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Inhalt der Arbeitspflicht</a:t>
            </a:r>
          </a:p>
          <a:p>
            <a:pPr lvl="1"/>
            <a:r>
              <a:rPr lang="de-DE" dirty="0" smtClean="0"/>
              <a:t>§ 1153 </a:t>
            </a:r>
            <a:r>
              <a:rPr lang="de-DE" dirty="0" err="1" smtClean="0"/>
              <a:t>ABGB</a:t>
            </a:r>
            <a:r>
              <a:rPr lang="de-DE" dirty="0"/>
              <a:t>:</a:t>
            </a:r>
            <a:r>
              <a:rPr lang="de-DE" dirty="0" smtClean="0"/>
              <a:t> den Umständen nach angemessene Dienste- dispositiv</a:t>
            </a:r>
          </a:p>
          <a:p>
            <a:pPr lvl="1"/>
            <a:r>
              <a:rPr lang="de-DE" dirty="0" smtClean="0"/>
              <a:t>Arbeitsort</a:t>
            </a:r>
          </a:p>
          <a:p>
            <a:pPr lvl="1"/>
            <a:r>
              <a:rPr lang="de-DE" dirty="0" smtClean="0"/>
              <a:t>Art der Arbeit- Verkehrssitte</a:t>
            </a:r>
          </a:p>
          <a:p>
            <a:pPr lvl="1"/>
            <a:r>
              <a:rPr lang="de-DE" dirty="0" smtClean="0"/>
              <a:t>Arbeitsmenge und Arbeitsqualität</a:t>
            </a:r>
          </a:p>
          <a:p>
            <a:pPr marL="536575" lvl="1" indent="0">
              <a:buNone/>
            </a:pPr>
            <a:endParaRPr lang="de-DE" dirty="0" smtClean="0"/>
          </a:p>
          <a:p>
            <a:pPr marL="1166812" lvl="2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936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Arbeitspflicht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Versetzung und Beförderung</a:t>
            </a:r>
          </a:p>
          <a:p>
            <a:endParaRPr lang="de-DE" dirty="0" smtClean="0"/>
          </a:p>
          <a:p>
            <a:pPr marL="536575" lvl="1" indent="0">
              <a:buNone/>
            </a:pPr>
            <a:endParaRPr lang="de-DE" dirty="0" smtClean="0"/>
          </a:p>
          <a:p>
            <a:pPr marL="1166812" lvl="2" indent="0">
              <a:buNone/>
            </a:pPr>
            <a:endParaRPr lang="de-DE" dirty="0" smtClean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220271274"/>
              </p:ext>
            </p:extLst>
          </p:nvPr>
        </p:nvGraphicFramePr>
        <p:xfrm>
          <a:off x="748146" y="226521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feil nach rechts 6"/>
          <p:cNvSpPr/>
          <p:nvPr/>
        </p:nvSpPr>
        <p:spPr bwMode="auto">
          <a:xfrm rot="1887898">
            <a:off x="1884219" y="3851564"/>
            <a:ext cx="1154545" cy="46181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000" b="1" i="0" u="none" strike="noStrike" normalizeH="0" baseline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Pfeil nach rechts 7"/>
          <p:cNvSpPr/>
          <p:nvPr/>
        </p:nvSpPr>
        <p:spPr bwMode="auto">
          <a:xfrm rot="8386809">
            <a:off x="3717636" y="3851564"/>
            <a:ext cx="1154545" cy="46181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000" b="1" i="0" u="none" strike="noStrike" normalizeH="0" baseline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2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Arbeitspflicht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Betriebsverfassungsrechtlicher Versetzungsschutz</a:t>
            </a:r>
          </a:p>
          <a:p>
            <a:pPr lvl="1"/>
            <a:r>
              <a:rPr lang="de-DE" dirty="0" smtClean="0"/>
              <a:t>Mitwirkungsrechte §§ 101 und 105 </a:t>
            </a:r>
            <a:r>
              <a:rPr lang="de-DE" dirty="0" err="1" smtClean="0"/>
              <a:t>ArbVG</a:t>
            </a:r>
            <a:endParaRPr lang="de-DE" dirty="0" smtClean="0"/>
          </a:p>
          <a:p>
            <a:pPr lvl="1"/>
            <a:r>
              <a:rPr lang="de-DE" dirty="0" smtClean="0"/>
              <a:t>Versetzung= dauernde Einreihung des AN auf einen anderen Arbeitsplatz</a:t>
            </a:r>
          </a:p>
          <a:p>
            <a:pPr lvl="2"/>
            <a:r>
              <a:rPr lang="de-DE" dirty="0" smtClean="0"/>
              <a:t>Wesentliche Veränderung des Arbeitsortes </a:t>
            </a:r>
            <a:r>
              <a:rPr lang="de-DE" dirty="0" err="1" smtClean="0"/>
              <a:t>od</a:t>
            </a:r>
            <a:r>
              <a:rPr lang="de-DE" dirty="0" smtClean="0"/>
              <a:t> der Arbeitszeit</a:t>
            </a:r>
          </a:p>
          <a:p>
            <a:pPr lvl="2"/>
            <a:r>
              <a:rPr lang="de-DE" dirty="0" smtClean="0"/>
              <a:t>Wesentliche Veränderung der übertragenen Arbeitsaufgaben</a:t>
            </a:r>
          </a:p>
          <a:p>
            <a:pPr marL="536575" lvl="1" indent="0">
              <a:buNone/>
            </a:pPr>
            <a:endParaRPr lang="de-DE" dirty="0" smtClean="0"/>
          </a:p>
          <a:p>
            <a:pPr marL="1166812" lvl="2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095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Terminübersicht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3000" dirty="0"/>
              <a:t>Do </a:t>
            </a:r>
            <a:r>
              <a:rPr lang="de-AT" sz="3000" dirty="0" smtClean="0"/>
              <a:t>17.11. </a:t>
            </a:r>
          </a:p>
          <a:p>
            <a:pPr lvl="1"/>
            <a:r>
              <a:rPr lang="de-AT" sz="2800" dirty="0" smtClean="0"/>
              <a:t>Arbeitszeit</a:t>
            </a:r>
          </a:p>
          <a:p>
            <a:pPr lvl="1"/>
            <a:r>
              <a:rPr lang="de-AT" sz="2800" dirty="0" smtClean="0"/>
              <a:t>Entgeltfortzahlung</a:t>
            </a:r>
          </a:p>
          <a:p>
            <a:pPr lvl="1"/>
            <a:r>
              <a:rPr lang="de-AT" sz="2800" dirty="0" smtClean="0"/>
              <a:t>Urlaub</a:t>
            </a:r>
            <a:endParaRPr lang="de-AT" sz="3000" dirty="0" smtClean="0"/>
          </a:p>
          <a:p>
            <a:r>
              <a:rPr lang="de-AT" sz="3000" dirty="0" smtClean="0"/>
              <a:t>Fr 18.11. </a:t>
            </a:r>
          </a:p>
          <a:p>
            <a:pPr lvl="1"/>
            <a:r>
              <a:rPr lang="de-AT" sz="2800" dirty="0" smtClean="0"/>
              <a:t>Schadenersatz</a:t>
            </a:r>
          </a:p>
          <a:p>
            <a:pPr lvl="1"/>
            <a:r>
              <a:rPr lang="de-AT" sz="2800" dirty="0" smtClean="0"/>
              <a:t>Beendigung </a:t>
            </a:r>
          </a:p>
          <a:p>
            <a:pPr marL="0" indent="0">
              <a:buNone/>
            </a:pP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0195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Arbeitspflicht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Ruhen der Arbeitspflicht</a:t>
            </a:r>
          </a:p>
          <a:p>
            <a:r>
              <a:rPr lang="de-DE" dirty="0" smtClean="0"/>
              <a:t>Recht auf Beschäftigung</a:t>
            </a:r>
          </a:p>
          <a:p>
            <a:pPr lvl="1"/>
            <a:r>
              <a:rPr lang="de-DE" dirty="0" smtClean="0"/>
              <a:t>Nur in Ausnahmefällen gesetzlich anerkannt- Lehrlinge(§§ 9, 18 BAG), Schauspieler (§ 18 TAG)</a:t>
            </a:r>
          </a:p>
          <a:p>
            <a:pPr lvl="1"/>
            <a:r>
              <a:rPr lang="de-DE" dirty="0" smtClean="0"/>
              <a:t>Kann vertraglich vereinbart werden</a:t>
            </a:r>
          </a:p>
          <a:p>
            <a:pPr lvl="1"/>
            <a:r>
              <a:rPr lang="de-DE" dirty="0" smtClean="0"/>
              <a:t>Berufssportler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902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Arbeitspflicht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Sanktionen bei Verletzung der Arbeitspflicht</a:t>
            </a:r>
            <a:endParaRPr lang="de-DE" dirty="0"/>
          </a:p>
          <a:p>
            <a:pPr lvl="1"/>
            <a:r>
              <a:rPr lang="de-DE" dirty="0" smtClean="0"/>
              <a:t>Entlassungsgrund</a:t>
            </a:r>
          </a:p>
          <a:p>
            <a:pPr lvl="1"/>
            <a:r>
              <a:rPr lang="de-DE" dirty="0" smtClean="0"/>
              <a:t>Kündigungsrechtfertigungsgrund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Zurückbehaltung der Arbeitsleistung</a:t>
            </a:r>
          </a:p>
          <a:p>
            <a:pPr lvl="1"/>
            <a:r>
              <a:rPr lang="de-DE" dirty="0" smtClean="0"/>
              <a:t>Solange der AG seiner Verpflichtungen aus dem Arbeitsvertrag </a:t>
            </a:r>
            <a:r>
              <a:rPr lang="de-DE" dirty="0"/>
              <a:t>n</a:t>
            </a:r>
            <a:r>
              <a:rPr lang="de-DE" dirty="0" smtClean="0"/>
              <a:t>icht nachkommt</a:t>
            </a:r>
          </a:p>
        </p:txBody>
      </p:sp>
    </p:spTree>
    <p:extLst>
      <p:ext uri="{BB962C8B-B14F-4D97-AF65-F5344CB8AC3E}">
        <p14:creationId xmlns:p14="http://schemas.microsoft.com/office/powerpoint/2010/main" val="285241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Entgeltpflicht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Begriff des Entgelts</a:t>
            </a:r>
          </a:p>
          <a:p>
            <a:pPr lvl="1"/>
            <a:r>
              <a:rPr lang="de-DE" dirty="0" smtClean="0"/>
              <a:t>„Sämtliche Leistungen, die der AN vom AG dafür erhält, dass er ihm seine Arbeitskraft zur Verfügung stellt“</a:t>
            </a:r>
          </a:p>
          <a:p>
            <a:pPr lvl="1"/>
            <a:r>
              <a:rPr lang="de-DE" dirty="0" smtClean="0"/>
              <a:t>Bar- und Naturalentgelt</a:t>
            </a:r>
          </a:p>
          <a:p>
            <a:pPr lvl="1"/>
            <a:r>
              <a:rPr lang="de-DE" dirty="0" smtClean="0"/>
              <a:t>Trinkgelder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701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Entgeltpflicht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Rechtsgrundlage des Entgeltanspruches</a:t>
            </a:r>
          </a:p>
          <a:p>
            <a:pPr lvl="1"/>
            <a:r>
              <a:rPr lang="de-DE" dirty="0" smtClean="0"/>
              <a:t>Kein gesetzlicher Mindestlohn</a:t>
            </a:r>
          </a:p>
          <a:p>
            <a:pPr lvl="1"/>
            <a:r>
              <a:rPr lang="de-DE" dirty="0" smtClean="0"/>
              <a:t>§ 1152 </a:t>
            </a:r>
            <a:r>
              <a:rPr lang="de-DE" dirty="0" err="1" smtClean="0"/>
              <a:t>ABGB</a:t>
            </a:r>
            <a:r>
              <a:rPr lang="de-DE" dirty="0" smtClean="0"/>
              <a:t>- angemessenes Entgelt</a:t>
            </a:r>
          </a:p>
          <a:p>
            <a:pPr lvl="1"/>
            <a:r>
              <a:rPr lang="de-DE" dirty="0" smtClean="0"/>
              <a:t>Mindestentgelte- Kollektivverträge</a:t>
            </a:r>
          </a:p>
        </p:txBody>
      </p:sp>
    </p:spTree>
    <p:extLst>
      <p:ext uri="{BB962C8B-B14F-4D97-AF65-F5344CB8AC3E}">
        <p14:creationId xmlns:p14="http://schemas.microsoft.com/office/powerpoint/2010/main" val="28841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Entgeltpflicht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52484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7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Entgeltpflicht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Sonderzahlungen und Sonderentgelte</a:t>
            </a:r>
          </a:p>
          <a:p>
            <a:pPr lvl="1"/>
            <a:r>
              <a:rPr lang="de-DE" dirty="0" smtClean="0"/>
              <a:t>13. und 14. Monatsgehalt</a:t>
            </a:r>
          </a:p>
          <a:p>
            <a:pPr lvl="1"/>
            <a:r>
              <a:rPr lang="de-DE" dirty="0" err="1" smtClean="0"/>
              <a:t>Weihnachtsremuneration</a:t>
            </a:r>
            <a:endParaRPr lang="de-DE" dirty="0" smtClean="0"/>
          </a:p>
          <a:p>
            <a:pPr lvl="1"/>
            <a:r>
              <a:rPr lang="de-DE" dirty="0" smtClean="0"/>
              <a:t>Urlaubszuschuss</a:t>
            </a:r>
          </a:p>
          <a:p>
            <a:pPr lvl="1"/>
            <a:r>
              <a:rPr lang="de-DE" dirty="0" smtClean="0"/>
              <a:t>Erschwerniszulagen</a:t>
            </a:r>
          </a:p>
          <a:p>
            <a:pPr lvl="1"/>
            <a:r>
              <a:rPr lang="de-DE" dirty="0" smtClean="0"/>
              <a:t>Gefahrenzulagen</a:t>
            </a:r>
          </a:p>
          <a:p>
            <a:pPr lvl="1"/>
            <a:r>
              <a:rPr lang="de-DE" dirty="0" smtClean="0"/>
              <a:t>Haushaltszulagen</a:t>
            </a:r>
          </a:p>
          <a:p>
            <a:r>
              <a:rPr lang="de-DE" dirty="0" smtClean="0"/>
              <a:t>Dienstwohnung</a:t>
            </a:r>
          </a:p>
          <a:p>
            <a:pPr lvl="1"/>
            <a:r>
              <a:rPr lang="de-DE" dirty="0" smtClean="0"/>
              <a:t>Naturallohn</a:t>
            </a:r>
          </a:p>
        </p:txBody>
      </p:sp>
    </p:spTree>
    <p:extLst>
      <p:ext uri="{BB962C8B-B14F-4D97-AF65-F5344CB8AC3E}">
        <p14:creationId xmlns:p14="http://schemas.microsoft.com/office/powerpoint/2010/main" val="21989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Entgeltpflicht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Entgeltzahlung</a:t>
            </a:r>
          </a:p>
          <a:p>
            <a:pPr lvl="1"/>
            <a:r>
              <a:rPr lang="de-DE" dirty="0" smtClean="0"/>
              <a:t>Fälligkeit</a:t>
            </a:r>
          </a:p>
          <a:p>
            <a:pPr lvl="2"/>
            <a:r>
              <a:rPr lang="de-DE" dirty="0" smtClean="0"/>
              <a:t>Nach </a:t>
            </a:r>
            <a:r>
              <a:rPr lang="de-DE" dirty="0"/>
              <a:t>E</a:t>
            </a:r>
            <a:r>
              <a:rPr lang="de-DE" dirty="0" smtClean="0"/>
              <a:t>rbringung der geschuldeten Dienste</a:t>
            </a:r>
          </a:p>
          <a:p>
            <a:pPr lvl="1"/>
            <a:r>
              <a:rPr lang="de-DE" dirty="0" smtClean="0"/>
              <a:t>Leistungsort</a:t>
            </a:r>
          </a:p>
          <a:p>
            <a:pPr lvl="2"/>
            <a:r>
              <a:rPr lang="de-DE" dirty="0" smtClean="0"/>
              <a:t>§ 905 </a:t>
            </a:r>
            <a:r>
              <a:rPr lang="de-DE" dirty="0" err="1" smtClean="0"/>
              <a:t>ABGB</a:t>
            </a:r>
            <a:r>
              <a:rPr lang="de-DE" dirty="0" smtClean="0"/>
              <a:t> Holschulden</a:t>
            </a:r>
          </a:p>
          <a:p>
            <a:pPr lvl="2"/>
            <a:r>
              <a:rPr lang="de-DE" dirty="0" smtClean="0"/>
              <a:t>Lohn wird netto ausbezahlt</a:t>
            </a:r>
          </a:p>
          <a:p>
            <a:r>
              <a:rPr lang="de-DE" dirty="0" smtClean="0"/>
              <a:t>Mitwirkung der Belegschaft</a:t>
            </a:r>
          </a:p>
          <a:p>
            <a:r>
              <a:rPr lang="de-DE" dirty="0"/>
              <a:t>Verjährung und Verfall</a:t>
            </a:r>
          </a:p>
          <a:p>
            <a:pPr lvl="1"/>
            <a:r>
              <a:rPr lang="de-DE" dirty="0" smtClean="0"/>
              <a:t>§ 1486 </a:t>
            </a:r>
            <a:r>
              <a:rPr lang="de-DE" dirty="0"/>
              <a:t>Z 5 </a:t>
            </a:r>
            <a:r>
              <a:rPr lang="de-DE" dirty="0" err="1"/>
              <a:t>ABGB</a:t>
            </a:r>
            <a:r>
              <a:rPr lang="de-DE" dirty="0"/>
              <a:t> nach 3 Jahren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172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Entgeltpflicht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Entgeltschutz</a:t>
            </a:r>
          </a:p>
          <a:p>
            <a:pPr lvl="1"/>
            <a:r>
              <a:rPr lang="de-DE" dirty="0" smtClean="0"/>
              <a:t>Truckverbot</a:t>
            </a:r>
          </a:p>
          <a:p>
            <a:pPr lvl="1"/>
            <a:r>
              <a:rPr lang="de-DE" dirty="0" smtClean="0"/>
              <a:t>Kautionsschutz</a:t>
            </a:r>
          </a:p>
          <a:p>
            <a:pPr lvl="1"/>
            <a:r>
              <a:rPr lang="de-DE" dirty="0" smtClean="0"/>
              <a:t>Pfändungsschutz</a:t>
            </a:r>
          </a:p>
          <a:p>
            <a:pPr lvl="1"/>
            <a:r>
              <a:rPr lang="de-DE" dirty="0" smtClean="0"/>
              <a:t>Verfügungs- und Aufrechnungsbeschränkungen</a:t>
            </a:r>
          </a:p>
          <a:p>
            <a:pPr lvl="1"/>
            <a:r>
              <a:rPr lang="de-DE" dirty="0" smtClean="0"/>
              <a:t>Anspruchsverzicht</a:t>
            </a:r>
          </a:p>
          <a:p>
            <a:pPr lvl="1"/>
            <a:r>
              <a:rPr lang="de-DE" dirty="0" smtClean="0"/>
              <a:t>Rückzahlungsbeschränkungen</a:t>
            </a:r>
          </a:p>
          <a:p>
            <a:pPr lvl="2"/>
            <a:r>
              <a:rPr lang="de-DE" dirty="0" smtClean="0"/>
              <a:t>Irrtümliche Mehrleistungen</a:t>
            </a:r>
            <a:endParaRPr lang="de-DE" dirty="0"/>
          </a:p>
          <a:p>
            <a:pPr lvl="2"/>
            <a:r>
              <a:rPr lang="de-DE" dirty="0" smtClean="0"/>
              <a:t>Ausbildungskosten</a:t>
            </a:r>
          </a:p>
        </p:txBody>
      </p:sp>
    </p:spTree>
    <p:extLst>
      <p:ext uri="{BB962C8B-B14F-4D97-AF65-F5344CB8AC3E}">
        <p14:creationId xmlns:p14="http://schemas.microsoft.com/office/powerpoint/2010/main" val="33553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Treue-und Fürsorgepflicht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Fürsorgepflicht</a:t>
            </a:r>
          </a:p>
          <a:p>
            <a:pPr lvl="1"/>
            <a:r>
              <a:rPr lang="de-DE" dirty="0" smtClean="0"/>
              <a:t>Schutz von Gesundheit und Sicherheit</a:t>
            </a:r>
          </a:p>
          <a:p>
            <a:pPr lvl="1"/>
            <a:r>
              <a:rPr lang="de-DE" dirty="0" smtClean="0"/>
              <a:t>Persönlichkeitsschutz</a:t>
            </a:r>
            <a:endParaRPr lang="de-DE" dirty="0"/>
          </a:p>
          <a:p>
            <a:pPr lvl="2"/>
            <a:r>
              <a:rPr lang="de-DE" dirty="0" smtClean="0"/>
              <a:t>Arbeitsrechtlicher Gleichbehandlungsgrundsatz</a:t>
            </a:r>
          </a:p>
          <a:p>
            <a:pPr lvl="1"/>
            <a:r>
              <a:rPr lang="de-DE" dirty="0" smtClean="0"/>
              <a:t>Schutz des Vermögens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043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Treue-und Fürsorgepflicht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Treuepflicht</a:t>
            </a:r>
          </a:p>
          <a:p>
            <a:pPr lvl="1"/>
            <a:r>
              <a:rPr lang="de-DE" dirty="0" smtClean="0"/>
              <a:t>Konkurrenzverbot</a:t>
            </a:r>
          </a:p>
          <a:p>
            <a:pPr lvl="2"/>
            <a:r>
              <a:rPr lang="de-DE" dirty="0" smtClean="0"/>
              <a:t>Im aufrechten Arbeitsverhältnis </a:t>
            </a:r>
            <a:r>
              <a:rPr lang="de-DE" dirty="0" err="1" smtClean="0"/>
              <a:t>vs</a:t>
            </a:r>
            <a:r>
              <a:rPr lang="de-DE" dirty="0" smtClean="0"/>
              <a:t> Konkurrenzklauseln nach Beendigung des Arbeitsverhältnisses</a:t>
            </a:r>
          </a:p>
          <a:p>
            <a:pPr lvl="1"/>
            <a:r>
              <a:rPr lang="de-DE" dirty="0" smtClean="0"/>
              <a:t>Verbot der Beeinträchtigung der eigenen Arbeitsfähigkeit</a:t>
            </a:r>
          </a:p>
          <a:p>
            <a:pPr lvl="2"/>
            <a:r>
              <a:rPr lang="de-DE" dirty="0" smtClean="0"/>
              <a:t>Kein generelles Gebot zur Unterlassung von Nebenbeschäftigungen</a:t>
            </a:r>
          </a:p>
          <a:p>
            <a:pPr lvl="1"/>
            <a:r>
              <a:rPr lang="de-DE" dirty="0" smtClean="0"/>
              <a:t>Verschwiegenheitspflicht</a:t>
            </a:r>
          </a:p>
          <a:p>
            <a:pPr lvl="1"/>
            <a:r>
              <a:rPr lang="de-DE" dirty="0" smtClean="0"/>
              <a:t>Verbot der Geschenkannahme</a:t>
            </a:r>
          </a:p>
          <a:p>
            <a:pPr lvl="1"/>
            <a:r>
              <a:rPr lang="de-DE" dirty="0" smtClean="0"/>
              <a:t>Anzeigepflichten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551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Terminübersicht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3000" dirty="0"/>
              <a:t>Do </a:t>
            </a:r>
            <a:r>
              <a:rPr lang="de-AT" sz="3000" dirty="0" smtClean="0"/>
              <a:t>24.11. </a:t>
            </a:r>
          </a:p>
          <a:p>
            <a:pPr lvl="1"/>
            <a:r>
              <a:rPr lang="de-AT" sz="2800" dirty="0" smtClean="0"/>
              <a:t>Bestandschutz</a:t>
            </a:r>
          </a:p>
          <a:p>
            <a:pPr lvl="1"/>
            <a:r>
              <a:rPr lang="de-AT" sz="2800" dirty="0" smtClean="0"/>
              <a:t>Probleme bei Beendigung</a:t>
            </a:r>
          </a:p>
          <a:p>
            <a:r>
              <a:rPr lang="de-AT" sz="3000" dirty="0" smtClean="0"/>
              <a:t>Fr 25.11. </a:t>
            </a:r>
          </a:p>
          <a:p>
            <a:pPr lvl="1"/>
            <a:r>
              <a:rPr lang="de-AT" sz="2800" dirty="0" smtClean="0"/>
              <a:t>Betriebsübergang</a:t>
            </a:r>
          </a:p>
          <a:p>
            <a:pPr lvl="1"/>
            <a:r>
              <a:rPr lang="de-AT" sz="2800" dirty="0" smtClean="0"/>
              <a:t>Insolvenz</a:t>
            </a:r>
          </a:p>
          <a:p>
            <a:pPr lvl="1"/>
            <a:r>
              <a:rPr lang="de-DE" sz="2800" dirty="0" smtClean="0"/>
              <a:t>Auslandsberührung</a:t>
            </a:r>
            <a:endParaRPr lang="de-AT" sz="2800" dirty="0" smtClean="0"/>
          </a:p>
          <a:p>
            <a:pPr marL="0" indent="0">
              <a:buNone/>
            </a:pP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4648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Arbeitnehmerschutzrecht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Gefahrenschutz- </a:t>
            </a:r>
            <a:r>
              <a:rPr lang="de-DE" dirty="0" err="1" smtClean="0"/>
              <a:t>ASchG</a:t>
            </a:r>
            <a:endParaRPr lang="de-DE" dirty="0" smtClean="0"/>
          </a:p>
          <a:p>
            <a:pPr lvl="1"/>
            <a:r>
              <a:rPr lang="de-DE" dirty="0" smtClean="0"/>
              <a:t>Gefahren im Betrieb ermitteln, beurteilen und dokumentieren- Evaluierungspflicht</a:t>
            </a:r>
          </a:p>
          <a:p>
            <a:pPr lvl="1"/>
            <a:r>
              <a:rPr lang="de-DE" dirty="0" smtClean="0"/>
              <a:t>Über neuersten Stand der Technik informieren</a:t>
            </a:r>
          </a:p>
          <a:p>
            <a:pPr lvl="1"/>
            <a:r>
              <a:rPr lang="de-DE" dirty="0" smtClean="0"/>
              <a:t>Geeignete Organisation und erforderliche Mittel</a:t>
            </a:r>
          </a:p>
          <a:p>
            <a:pPr lvl="1"/>
            <a:r>
              <a:rPr lang="de-DE" dirty="0" smtClean="0"/>
              <a:t>Verwendungsschutz</a:t>
            </a:r>
          </a:p>
          <a:p>
            <a:pPr lvl="1"/>
            <a:r>
              <a:rPr lang="de-DE" dirty="0" smtClean="0"/>
              <a:t>Sicherheitsfachkräfte und Arbeitsmediziner</a:t>
            </a:r>
          </a:p>
          <a:p>
            <a:pPr lvl="1"/>
            <a:r>
              <a:rPr lang="de-DE" dirty="0" smtClean="0"/>
              <a:t>Sicherheitsvertrauenspersonen</a:t>
            </a:r>
          </a:p>
          <a:p>
            <a:pPr lvl="1"/>
            <a:r>
              <a:rPr lang="de-DE" dirty="0" smtClean="0"/>
              <a:t>Arbeitsschutzausschüsse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845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Arbeitnehmerschutzrecht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Elternschutz</a:t>
            </a:r>
            <a:endParaRPr lang="de-DE" dirty="0"/>
          </a:p>
          <a:p>
            <a:pPr lvl="1"/>
            <a:r>
              <a:rPr lang="de-DE" dirty="0" smtClean="0"/>
              <a:t>Bei Schwangerschaft und Entbindung</a:t>
            </a:r>
          </a:p>
          <a:p>
            <a:pPr lvl="2"/>
            <a:r>
              <a:rPr lang="de-DE" dirty="0" smtClean="0"/>
              <a:t>Absolutes Beschäftigungsverbot</a:t>
            </a:r>
          </a:p>
          <a:p>
            <a:pPr lvl="1"/>
            <a:r>
              <a:rPr lang="de-DE" dirty="0" smtClean="0"/>
              <a:t>Karenz und Teilzeitbeschäftigung (</a:t>
            </a:r>
            <a:r>
              <a:rPr lang="de-DE" dirty="0" err="1" smtClean="0"/>
              <a:t>MSchG</a:t>
            </a:r>
            <a:r>
              <a:rPr lang="de-DE" dirty="0" smtClean="0"/>
              <a:t>, </a:t>
            </a:r>
            <a:r>
              <a:rPr lang="de-DE" dirty="0" err="1" smtClean="0"/>
              <a:t>VKG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Karenzanspruch von Mutter und Vater</a:t>
            </a:r>
          </a:p>
          <a:p>
            <a:pPr lvl="2"/>
            <a:r>
              <a:rPr lang="de-DE" dirty="0" smtClean="0"/>
              <a:t>Elternteilzeit</a:t>
            </a:r>
          </a:p>
        </p:txBody>
      </p:sp>
    </p:spTree>
    <p:extLst>
      <p:ext uri="{BB962C8B-B14F-4D97-AF65-F5344CB8AC3E}">
        <p14:creationId xmlns:p14="http://schemas.microsoft.com/office/powerpoint/2010/main" val="8565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Arbeitnehmerschutzrecht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Jugendlichenschutz</a:t>
            </a:r>
            <a:endParaRPr lang="de-DE" dirty="0" smtClean="0"/>
          </a:p>
          <a:p>
            <a:pPr lvl="1"/>
            <a:r>
              <a:rPr lang="de-DE" dirty="0" smtClean="0"/>
              <a:t>Verwendungsbeschränkungen für Jugendliche- </a:t>
            </a:r>
            <a:r>
              <a:rPr lang="de-DE" dirty="0" err="1" smtClean="0"/>
              <a:t>KJBG</a:t>
            </a:r>
            <a:endParaRPr lang="de-DE" dirty="0" smtClean="0"/>
          </a:p>
          <a:p>
            <a:r>
              <a:rPr lang="de-DE" dirty="0" smtClean="0"/>
              <a:t>Behindertenschutz</a:t>
            </a:r>
          </a:p>
          <a:p>
            <a:pPr lvl="1"/>
            <a:r>
              <a:rPr lang="de-DE" dirty="0" err="1" smtClean="0"/>
              <a:t>BEinstG</a:t>
            </a:r>
            <a:endParaRPr lang="de-DE" dirty="0" smtClean="0"/>
          </a:p>
          <a:p>
            <a:r>
              <a:rPr lang="de-DE" dirty="0" smtClean="0"/>
              <a:t>Schutz von Präsenz– und Zivildienern</a:t>
            </a:r>
          </a:p>
          <a:p>
            <a:pPr lvl="1"/>
            <a:r>
              <a:rPr lang="de-DE" dirty="0" smtClean="0"/>
              <a:t>Besonderer Kündigungs- und Entlassungsschutz- </a:t>
            </a:r>
            <a:r>
              <a:rPr lang="de-DE" dirty="0" err="1" smtClean="0"/>
              <a:t>APSG</a:t>
            </a:r>
            <a:endParaRPr lang="de-DE" dirty="0" smtClean="0"/>
          </a:p>
          <a:p>
            <a:r>
              <a:rPr lang="de-DE" dirty="0" smtClean="0"/>
              <a:t>Nacht-Schwerarbeitergesetz - </a:t>
            </a:r>
            <a:r>
              <a:rPr lang="de-DE" dirty="0" err="1" smtClean="0"/>
              <a:t>NSchG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78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Allgemeiner Bestandschutz</a:t>
            </a:r>
          </a:p>
          <a:p>
            <a:pPr lvl="1"/>
            <a:r>
              <a:rPr lang="de-DE" dirty="0" smtClean="0"/>
              <a:t>§ 105 </a:t>
            </a:r>
            <a:r>
              <a:rPr lang="de-DE" dirty="0" err="1" smtClean="0"/>
              <a:t>ArbVG</a:t>
            </a:r>
            <a:r>
              <a:rPr lang="de-DE" dirty="0" smtClean="0"/>
              <a:t>- allgemeiner Kündigungsschutz</a:t>
            </a:r>
          </a:p>
          <a:p>
            <a:pPr lvl="1"/>
            <a:r>
              <a:rPr lang="de-DE" dirty="0" smtClean="0"/>
              <a:t>§ 106 </a:t>
            </a:r>
            <a:r>
              <a:rPr lang="de-DE" dirty="0" err="1" smtClean="0"/>
              <a:t>ArbVG</a:t>
            </a:r>
            <a:r>
              <a:rPr lang="de-DE" dirty="0" smtClean="0"/>
              <a:t>- allgemeiner Entlassungsschutz</a:t>
            </a:r>
            <a:endParaRPr lang="de-DE" dirty="0"/>
          </a:p>
          <a:p>
            <a:r>
              <a:rPr lang="de-DE" dirty="0" smtClean="0"/>
              <a:t>Allgemeiner Kündigungsschutz</a:t>
            </a:r>
          </a:p>
          <a:p>
            <a:pPr lvl="1"/>
            <a:r>
              <a:rPr lang="de-DE" dirty="0" smtClean="0"/>
              <a:t>Gilt für alle in betriebsratspflichtigen Betrieben beschäftigte AN</a:t>
            </a:r>
          </a:p>
          <a:p>
            <a:pPr lvl="1"/>
            <a:r>
              <a:rPr lang="de-DE" dirty="0" smtClean="0"/>
              <a:t>Erfasst nur AN </a:t>
            </a:r>
            <a:r>
              <a:rPr lang="de-DE" dirty="0" err="1" smtClean="0"/>
              <a:t>iSd</a:t>
            </a:r>
            <a:r>
              <a:rPr lang="de-DE" dirty="0" smtClean="0"/>
              <a:t> § 36 </a:t>
            </a:r>
            <a:r>
              <a:rPr lang="de-DE" dirty="0" err="1" smtClean="0"/>
              <a:t>ArbVG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621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Vorverfahren</a:t>
            </a:r>
          </a:p>
          <a:p>
            <a:pPr lvl="1">
              <a:lnSpc>
                <a:spcPct val="90000"/>
              </a:lnSpc>
            </a:pPr>
            <a:r>
              <a:rPr lang="de-DE" altLang="de-DE" dirty="0">
                <a:ea typeface="ＭＳ Ｐゴシック" pitchFamily="34" charset="-128"/>
              </a:rPr>
              <a:t>Information des </a:t>
            </a:r>
            <a:r>
              <a:rPr lang="de-DE" altLang="de-DE" dirty="0" err="1">
                <a:ea typeface="ＭＳ Ｐゴシック" pitchFamily="34" charset="-128"/>
              </a:rPr>
              <a:t>BR</a:t>
            </a:r>
            <a:r>
              <a:rPr lang="de-DE" altLang="de-DE" dirty="0">
                <a:ea typeface="ＭＳ Ｐゴシック" pitchFamily="34" charset="-128"/>
              </a:rPr>
              <a:t> von der Kündigungsabsicht</a:t>
            </a:r>
          </a:p>
          <a:p>
            <a:pPr lvl="1">
              <a:lnSpc>
                <a:spcPct val="90000"/>
              </a:lnSpc>
            </a:pPr>
            <a:r>
              <a:rPr lang="de-DE" altLang="de-DE" dirty="0">
                <a:ea typeface="ＭＳ Ｐゴシック" pitchFamily="34" charset="-128"/>
              </a:rPr>
              <a:t>Stellungnahme des </a:t>
            </a:r>
            <a:r>
              <a:rPr lang="de-DE" altLang="de-DE" dirty="0" err="1">
                <a:ea typeface="ＭＳ Ｐゴシック" pitchFamily="34" charset="-128"/>
              </a:rPr>
              <a:t>BR</a:t>
            </a:r>
            <a:endParaRPr lang="de-DE" altLang="de-DE" dirty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</a:pPr>
            <a:r>
              <a:rPr lang="de-DE" altLang="de-DE" dirty="0">
                <a:ea typeface="Arial" pitchFamily="34" charset="0"/>
              </a:rPr>
              <a:t>Zustimmung</a:t>
            </a:r>
          </a:p>
          <a:p>
            <a:pPr lvl="2">
              <a:lnSpc>
                <a:spcPct val="90000"/>
              </a:lnSpc>
            </a:pPr>
            <a:r>
              <a:rPr lang="de-DE" altLang="de-DE" dirty="0">
                <a:ea typeface="Arial" pitchFamily="34" charset="0"/>
              </a:rPr>
              <a:t>Widerspruch</a:t>
            </a:r>
          </a:p>
          <a:p>
            <a:pPr lvl="2">
              <a:lnSpc>
                <a:spcPct val="90000"/>
              </a:lnSpc>
            </a:pPr>
            <a:r>
              <a:rPr lang="de-DE" altLang="de-DE" dirty="0">
                <a:ea typeface="Arial" pitchFamily="34" charset="0"/>
              </a:rPr>
              <a:t>Schweigen: „Erklärung keine Erklärung abzugeben“</a:t>
            </a:r>
          </a:p>
          <a:p>
            <a:pPr lvl="1">
              <a:lnSpc>
                <a:spcPct val="90000"/>
              </a:lnSpc>
            </a:pPr>
            <a:r>
              <a:rPr lang="de-DE" altLang="de-DE" dirty="0">
                <a:ea typeface="ＭＳ Ｐゴシック" pitchFamily="34" charset="-128"/>
              </a:rPr>
              <a:t>Frist: 1 Woche</a:t>
            </a:r>
          </a:p>
          <a:p>
            <a:pPr lvl="1">
              <a:lnSpc>
                <a:spcPct val="90000"/>
              </a:lnSpc>
            </a:pPr>
            <a:r>
              <a:rPr lang="de-DE" altLang="de-DE" dirty="0">
                <a:ea typeface="ＭＳ Ｐゴシック" pitchFamily="34" charset="-128"/>
              </a:rPr>
              <a:t>Betriebsratsbeschluss </a:t>
            </a:r>
          </a:p>
          <a:p>
            <a:pPr lvl="2">
              <a:lnSpc>
                <a:spcPct val="90000"/>
              </a:lnSpc>
            </a:pPr>
            <a:r>
              <a:rPr lang="de-DE" altLang="de-DE" dirty="0">
                <a:ea typeface="Arial" pitchFamily="34" charset="0"/>
              </a:rPr>
              <a:t>2/3-Mehrheit</a:t>
            </a:r>
          </a:p>
          <a:p>
            <a:pPr lvl="2">
              <a:lnSpc>
                <a:spcPct val="90000"/>
              </a:lnSpc>
            </a:pPr>
            <a:r>
              <a:rPr lang="de-DE" altLang="de-DE" dirty="0">
                <a:ea typeface="Arial" pitchFamily="34" charset="0"/>
              </a:rPr>
              <a:t>Gutglaubensschutz</a:t>
            </a:r>
          </a:p>
          <a:p>
            <a:pPr lvl="1">
              <a:lnSpc>
                <a:spcPct val="90000"/>
              </a:lnSpc>
            </a:pPr>
            <a:r>
              <a:rPr lang="de-DE" altLang="de-DE" dirty="0">
                <a:ea typeface="ＭＳ Ｐゴシック" pitchFamily="34" charset="-128"/>
              </a:rPr>
              <a:t>Rechtsfolge des Unterlassens: Unwirksamkeit der Kündigung!</a:t>
            </a:r>
            <a:endParaRPr lang="de-AT" altLang="de-DE" dirty="0">
              <a:ea typeface="ＭＳ Ｐゴシック" pitchFamily="34" charset="-128"/>
            </a:endParaRP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398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163085"/>
              </p:ext>
            </p:extLst>
          </p:nvPr>
        </p:nvGraphicFramePr>
        <p:xfrm>
          <a:off x="457200" y="1562034"/>
          <a:ext cx="8229600" cy="449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Gerade Verbindung mit Pfeil 3"/>
          <p:cNvCxnSpPr/>
          <p:nvPr/>
        </p:nvCxnSpPr>
        <p:spPr bwMode="auto">
          <a:xfrm>
            <a:off x="1662545" y="3108036"/>
            <a:ext cx="720437" cy="59574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 bwMode="auto">
          <a:xfrm flipH="1">
            <a:off x="3500582" y="3108036"/>
            <a:ext cx="554183" cy="59574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 bwMode="auto">
          <a:xfrm flipH="1">
            <a:off x="3934691" y="3108036"/>
            <a:ext cx="2281382" cy="59574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 bwMode="auto">
          <a:xfrm>
            <a:off x="2706255" y="3108036"/>
            <a:ext cx="2068945" cy="965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 bwMode="auto">
          <a:xfrm>
            <a:off x="4368800" y="3108036"/>
            <a:ext cx="794327" cy="88207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 bwMode="auto">
          <a:xfrm>
            <a:off x="6400800" y="4765964"/>
            <a:ext cx="701964" cy="3394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6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Anfechtung wegen verpönten Motivs</a:t>
            </a:r>
          </a:p>
          <a:p>
            <a:pPr lvl="1"/>
            <a:r>
              <a:rPr lang="de-DE" altLang="de-DE" dirty="0" smtClean="0">
                <a:ea typeface="ＭＳ Ｐゴシック" pitchFamily="34" charset="-128"/>
              </a:rPr>
              <a:t>§105 </a:t>
            </a:r>
            <a:r>
              <a:rPr lang="de-DE" altLang="de-DE" dirty="0" err="1" smtClean="0">
                <a:ea typeface="ＭＳ Ｐゴシック" pitchFamily="34" charset="-128"/>
              </a:rPr>
              <a:t>Abs</a:t>
            </a:r>
            <a:r>
              <a:rPr lang="de-DE" altLang="de-DE" dirty="0" smtClean="0">
                <a:ea typeface="ＭＳ Ｐゴシック" pitchFamily="34" charset="-128"/>
              </a:rPr>
              <a:t> 3 Z 1 </a:t>
            </a:r>
            <a:r>
              <a:rPr lang="de-DE" altLang="de-DE" dirty="0" err="1" smtClean="0">
                <a:ea typeface="ＭＳ Ｐゴシック" pitchFamily="34" charset="-128"/>
              </a:rPr>
              <a:t>ArbVG</a:t>
            </a:r>
            <a:endParaRPr lang="de-DE" altLang="de-DE" dirty="0" smtClean="0">
              <a:ea typeface="ＭＳ Ｐゴシック" pitchFamily="34" charset="-128"/>
            </a:endParaRPr>
          </a:p>
          <a:p>
            <a:pPr lvl="1"/>
            <a:r>
              <a:rPr lang="de-DE" altLang="de-DE" dirty="0" smtClean="0">
                <a:ea typeface="ＭＳ Ｐゴシック" pitchFamily="34" charset="-128"/>
              </a:rPr>
              <a:t>Glaubhaftmachung genügt</a:t>
            </a:r>
          </a:p>
          <a:p>
            <a:r>
              <a:rPr lang="de-DE" altLang="de-DE" dirty="0" smtClean="0">
                <a:ea typeface="ＭＳ Ｐゴシック" pitchFamily="34" charset="-128"/>
              </a:rPr>
              <a:t>Anfechtung wegen Sozialwidrigkeit</a:t>
            </a:r>
            <a:endParaRPr lang="de-DE" altLang="de-DE" dirty="0">
              <a:ea typeface="ＭＳ Ｐゴシック" pitchFamily="34" charset="-128"/>
            </a:endParaRPr>
          </a:p>
          <a:p>
            <a:pPr lvl="1"/>
            <a:r>
              <a:rPr lang="de-DE" altLang="de-DE" dirty="0" smtClean="0">
                <a:ea typeface="ＭＳ Ｐゴシック" pitchFamily="34" charset="-128"/>
              </a:rPr>
              <a:t>§105 </a:t>
            </a:r>
            <a:r>
              <a:rPr lang="de-DE" altLang="de-DE" dirty="0" err="1" smtClean="0">
                <a:ea typeface="ＭＳ Ｐゴシック" pitchFamily="34" charset="-128"/>
              </a:rPr>
              <a:t>Abs</a:t>
            </a:r>
            <a:r>
              <a:rPr lang="de-DE" altLang="de-DE" dirty="0" smtClean="0">
                <a:ea typeface="ＭＳ Ｐゴシック" pitchFamily="34" charset="-128"/>
              </a:rPr>
              <a:t> 3 Z 2 </a:t>
            </a:r>
            <a:r>
              <a:rPr lang="de-DE" altLang="de-DE" dirty="0" err="1" smtClean="0">
                <a:ea typeface="ＭＳ Ｐゴシック" pitchFamily="34" charset="-128"/>
              </a:rPr>
              <a:t>ArbVG</a:t>
            </a:r>
            <a:endParaRPr lang="de-DE" altLang="de-DE" dirty="0" smtClean="0">
              <a:ea typeface="ＭＳ Ｐゴシック" pitchFamily="34" charset="-128"/>
            </a:endParaRPr>
          </a:p>
          <a:p>
            <a:pPr lvl="1"/>
            <a:r>
              <a:rPr lang="de-DE" altLang="de-DE" dirty="0" smtClean="0">
                <a:ea typeface="ＭＳ Ｐゴシック" pitchFamily="34" charset="-128"/>
              </a:rPr>
              <a:t>Interessensabwägung</a:t>
            </a:r>
          </a:p>
          <a:p>
            <a:pPr lvl="1"/>
            <a:r>
              <a:rPr lang="de-DE" altLang="de-DE" dirty="0" smtClean="0">
                <a:ea typeface="ＭＳ Ｐゴシック" pitchFamily="34" charset="-128"/>
              </a:rPr>
              <a:t>Länger als 6 Monate im Unternehmen beschäftigt</a:t>
            </a:r>
          </a:p>
          <a:p>
            <a:pPr lvl="1"/>
            <a:r>
              <a:rPr lang="de-DE" altLang="de-DE" dirty="0" smtClean="0">
                <a:ea typeface="ＭＳ Ｐゴシック" pitchFamily="34" charset="-128"/>
              </a:rPr>
              <a:t>Wesentliche </a:t>
            </a:r>
            <a:r>
              <a:rPr lang="de-DE" altLang="de-DE" dirty="0">
                <a:ea typeface="ＭＳ Ｐゴシック" pitchFamily="34" charset="-128"/>
              </a:rPr>
              <a:t>I</a:t>
            </a:r>
            <a:r>
              <a:rPr lang="de-DE" altLang="de-DE" dirty="0" smtClean="0">
                <a:ea typeface="ＭＳ Ｐゴシック" pitchFamily="34" charset="-128"/>
              </a:rPr>
              <a:t>nteressensbeeinträchtigung</a:t>
            </a:r>
          </a:p>
          <a:p>
            <a:pPr lvl="1"/>
            <a:r>
              <a:rPr lang="de-DE" altLang="de-DE" dirty="0" smtClean="0">
                <a:ea typeface="ＭＳ Ｐゴシック" pitchFamily="34" charset="-128"/>
              </a:rPr>
              <a:t>Rechtfertigung durch den AG</a:t>
            </a:r>
          </a:p>
          <a:p>
            <a:pPr lvl="2"/>
            <a:r>
              <a:rPr lang="de-DE" altLang="de-DE" dirty="0" smtClean="0">
                <a:ea typeface="ＭＳ Ｐゴシック" pitchFamily="34" charset="-128"/>
              </a:rPr>
              <a:t>Subjektiv betriebsbedingte Kündigung</a:t>
            </a:r>
          </a:p>
          <a:p>
            <a:pPr lvl="2"/>
            <a:r>
              <a:rPr lang="de-DE" altLang="de-DE" dirty="0" smtClean="0">
                <a:ea typeface="ＭＳ Ｐゴシック" pitchFamily="34" charset="-128"/>
              </a:rPr>
              <a:t>Objektiv betriebsbedingte Kündigung</a:t>
            </a:r>
            <a:endParaRPr lang="de-AT" altLang="de-DE" dirty="0">
              <a:ea typeface="ＭＳ Ｐゴシック" pitchFamily="34" charset="-128"/>
            </a:endParaRP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098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Sozialvergleich </a:t>
            </a:r>
          </a:p>
          <a:p>
            <a:pPr lvl="1"/>
            <a:r>
              <a:rPr lang="de-DE" dirty="0" smtClean="0"/>
              <a:t>§ 105 </a:t>
            </a:r>
            <a:r>
              <a:rPr lang="de-DE" dirty="0" err="1" smtClean="0"/>
              <a:t>Abs</a:t>
            </a:r>
            <a:r>
              <a:rPr lang="de-DE" dirty="0" smtClean="0"/>
              <a:t> </a:t>
            </a:r>
            <a:r>
              <a:rPr lang="de-DE" dirty="0" err="1" smtClean="0"/>
              <a:t>3c</a:t>
            </a:r>
            <a:r>
              <a:rPr lang="de-DE" dirty="0" smtClean="0"/>
              <a:t> </a:t>
            </a:r>
            <a:r>
              <a:rPr lang="de-DE" dirty="0" err="1" smtClean="0"/>
              <a:t>ArbVG</a:t>
            </a:r>
            <a:endParaRPr lang="de-DE" dirty="0" smtClean="0"/>
          </a:p>
          <a:p>
            <a:pPr lvl="1">
              <a:lnSpc>
                <a:spcPct val="90000"/>
              </a:lnSpc>
            </a:pPr>
            <a:r>
              <a:rPr lang="de-DE" altLang="de-DE" dirty="0" smtClean="0">
                <a:ea typeface="ＭＳ Ｐゴシック" pitchFamily="34" charset="-128"/>
              </a:rPr>
              <a:t>Widerspruch des </a:t>
            </a:r>
            <a:r>
              <a:rPr lang="de-DE" altLang="de-DE" dirty="0" err="1" smtClean="0">
                <a:ea typeface="ＭＳ Ｐゴシック" pitchFamily="34" charset="-128"/>
              </a:rPr>
              <a:t>BR</a:t>
            </a:r>
            <a:endParaRPr lang="de-DE" altLang="de-DE" dirty="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de-DE" altLang="de-DE" dirty="0" smtClean="0">
                <a:ea typeface="ＭＳ Ｐゴシック" pitchFamily="34" charset="-128"/>
              </a:rPr>
              <a:t>Kündigung objektiv betriebsbedingt gerechtfertigt</a:t>
            </a:r>
            <a:endParaRPr lang="de-AT" altLang="de-DE" dirty="0">
              <a:ea typeface="ＭＳ Ｐゴシック" pitchFamily="34" charset="-128"/>
            </a:endParaRPr>
          </a:p>
          <a:p>
            <a:pPr lvl="1"/>
            <a:r>
              <a:rPr lang="de-DE" dirty="0" smtClean="0"/>
              <a:t>Die wirtschaftliche Situation des gekündigten AN ist mit der eines vergleichbaren AN zu vergleichen</a:t>
            </a:r>
          </a:p>
          <a:p>
            <a:pPr lvl="2"/>
            <a:r>
              <a:rPr lang="de-DE" dirty="0" smtClean="0"/>
              <a:t>Größere soziale Härte</a:t>
            </a:r>
          </a:p>
          <a:p>
            <a:pPr marL="536575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098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Kündigungsschutz außerhalb des </a:t>
            </a:r>
            <a:r>
              <a:rPr lang="de-DE" dirty="0" err="1" smtClean="0"/>
              <a:t>ArbVG</a:t>
            </a:r>
            <a:endParaRPr lang="de-DE" dirty="0"/>
          </a:p>
          <a:p>
            <a:pPr lvl="1"/>
            <a:r>
              <a:rPr lang="de-DE" dirty="0" smtClean="0"/>
              <a:t>Nichtigkeit sittenwidriger Kündigungen- § 879 </a:t>
            </a:r>
            <a:r>
              <a:rPr lang="de-DE" dirty="0" err="1" smtClean="0"/>
              <a:t>ABGB</a:t>
            </a:r>
            <a:endParaRPr lang="de-DE" dirty="0" smtClean="0"/>
          </a:p>
          <a:p>
            <a:pPr lvl="2"/>
            <a:r>
              <a:rPr lang="de-DE" dirty="0" smtClean="0"/>
              <a:t>Verstoß </a:t>
            </a:r>
            <a:r>
              <a:rPr lang="de-DE" dirty="0" err="1" smtClean="0"/>
              <a:t>gg</a:t>
            </a:r>
            <a:r>
              <a:rPr lang="de-DE" dirty="0" smtClean="0"/>
              <a:t> gesetzliches Verbot, § 3 </a:t>
            </a:r>
            <a:r>
              <a:rPr lang="de-DE" dirty="0" err="1" smtClean="0"/>
              <a:t>AVRAG</a:t>
            </a:r>
            <a:endParaRPr lang="de-DE" dirty="0" smtClean="0"/>
          </a:p>
          <a:p>
            <a:pPr lvl="2"/>
            <a:r>
              <a:rPr lang="de-DE" dirty="0" smtClean="0"/>
              <a:t>Klage auf Feststellung des aufrechten Bestandes des Arbeitsverhältnisses</a:t>
            </a:r>
          </a:p>
          <a:p>
            <a:pPr lvl="1"/>
            <a:r>
              <a:rPr lang="de-DE" dirty="0" smtClean="0"/>
              <a:t>Anfechtbare Kündigungen</a:t>
            </a:r>
          </a:p>
          <a:p>
            <a:pPr lvl="2"/>
            <a:r>
              <a:rPr lang="de-DE" dirty="0" smtClean="0"/>
              <a:t>§ 15 </a:t>
            </a:r>
            <a:r>
              <a:rPr lang="de-DE" dirty="0" err="1" smtClean="0"/>
              <a:t>AVRAG</a:t>
            </a:r>
            <a:r>
              <a:rPr lang="de-DE" dirty="0" smtClean="0"/>
              <a:t> Bildungskarenz</a:t>
            </a:r>
          </a:p>
          <a:p>
            <a:pPr lvl="2"/>
            <a:r>
              <a:rPr lang="de-DE" dirty="0" smtClean="0"/>
              <a:t>§ 8 </a:t>
            </a:r>
            <a:r>
              <a:rPr lang="de-DE" dirty="0" err="1" smtClean="0"/>
              <a:t>AVRAG</a:t>
            </a:r>
            <a:r>
              <a:rPr lang="de-DE" dirty="0" smtClean="0"/>
              <a:t> drohende Gefahr</a:t>
            </a:r>
          </a:p>
          <a:p>
            <a:pPr lvl="2"/>
            <a:r>
              <a:rPr lang="de-DE" dirty="0" err="1" smtClean="0"/>
              <a:t>GlBG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545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Besonderer Kündigungsschutz</a:t>
            </a:r>
          </a:p>
          <a:p>
            <a:pPr lvl="1"/>
            <a:r>
              <a:rPr lang="de-DE" dirty="0" smtClean="0"/>
              <a:t>Betriebsratsmitglieder, § 120 f </a:t>
            </a:r>
            <a:r>
              <a:rPr lang="de-DE" dirty="0" err="1" smtClean="0"/>
              <a:t>ArbVG</a:t>
            </a:r>
            <a:endParaRPr lang="de-DE" dirty="0" smtClean="0"/>
          </a:p>
          <a:p>
            <a:pPr lvl="2"/>
            <a:r>
              <a:rPr lang="de-DE" dirty="0" smtClean="0"/>
              <a:t>Zustimmung des Gerichts</a:t>
            </a:r>
          </a:p>
          <a:p>
            <a:pPr lvl="2"/>
            <a:r>
              <a:rPr lang="de-DE" dirty="0" smtClean="0"/>
              <a:t>Betriebsreduktion</a:t>
            </a:r>
          </a:p>
          <a:p>
            <a:pPr lvl="2"/>
            <a:r>
              <a:rPr lang="de-DE" dirty="0" smtClean="0"/>
              <a:t>Unfähigkeit</a:t>
            </a:r>
          </a:p>
          <a:p>
            <a:pPr lvl="2"/>
            <a:r>
              <a:rPr lang="de-DE" dirty="0" smtClean="0"/>
              <a:t>Beharrliche Pflichtverletzung</a:t>
            </a:r>
          </a:p>
          <a:p>
            <a:pPr lvl="1"/>
            <a:r>
              <a:rPr lang="de-DE" dirty="0" smtClean="0"/>
              <a:t>Eltern, §§ 10, 15 </a:t>
            </a:r>
            <a:r>
              <a:rPr lang="de-DE" dirty="0" err="1" smtClean="0"/>
              <a:t>MSchG</a:t>
            </a:r>
            <a:r>
              <a:rPr lang="de-DE" dirty="0" smtClean="0"/>
              <a:t>, §§ 7, </a:t>
            </a:r>
            <a:r>
              <a:rPr lang="de-DE" dirty="0" err="1" smtClean="0"/>
              <a:t>8f</a:t>
            </a:r>
            <a:r>
              <a:rPr lang="de-DE" dirty="0" smtClean="0"/>
              <a:t> </a:t>
            </a:r>
            <a:r>
              <a:rPr lang="de-DE" dirty="0" err="1" smtClean="0"/>
              <a:t>VKG</a:t>
            </a:r>
            <a:endParaRPr lang="de-DE" dirty="0" smtClean="0"/>
          </a:p>
          <a:p>
            <a:pPr lvl="2"/>
            <a:r>
              <a:rPr lang="de-DE" dirty="0" smtClean="0"/>
              <a:t>Zustimmung des Gerichts</a:t>
            </a:r>
          </a:p>
          <a:p>
            <a:pPr lvl="2"/>
            <a:r>
              <a:rPr lang="de-DE" dirty="0" smtClean="0"/>
              <a:t>Betriebsreduktion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70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Zugang von Ausländern zum österreichischen Arbeitsmarkt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8313" y="1767015"/>
            <a:ext cx="7851446" cy="3951288"/>
          </a:xfrm>
        </p:spPr>
        <p:txBody>
          <a:bodyPr/>
          <a:lstStyle/>
          <a:p>
            <a:r>
              <a:rPr lang="de-DE" dirty="0" smtClean="0"/>
              <a:t>Rechtsquellen</a:t>
            </a:r>
          </a:p>
          <a:p>
            <a:pPr lvl="1"/>
            <a:r>
              <a:rPr lang="de-DE" sz="2000" dirty="0" smtClean="0"/>
              <a:t>Ausländerbeschäftigungsgesetz (</a:t>
            </a:r>
            <a:r>
              <a:rPr lang="de-DE" sz="2000" dirty="0" err="1" smtClean="0"/>
              <a:t>AuslBG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smtClean="0"/>
              <a:t>Regelungen der Europäischen Union</a:t>
            </a:r>
          </a:p>
          <a:p>
            <a:pPr lvl="2"/>
            <a:r>
              <a:rPr lang="de-DE" sz="1800" dirty="0" smtClean="0"/>
              <a:t>Arbeitnehmerfreizügigkeit</a:t>
            </a:r>
          </a:p>
          <a:p>
            <a:pPr lvl="2"/>
            <a:r>
              <a:rPr lang="de-DE" sz="1800" dirty="0" smtClean="0"/>
              <a:t>Dienstleistungsfreiheit</a:t>
            </a:r>
          </a:p>
          <a:p>
            <a:endParaRPr lang="de-DE" sz="2000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Besonderer Kündigungsschutz</a:t>
            </a:r>
          </a:p>
          <a:p>
            <a:pPr lvl="1"/>
            <a:r>
              <a:rPr lang="de-DE" dirty="0" smtClean="0"/>
              <a:t>Präsenz- und Zivildiener § 12 ff ASPG</a:t>
            </a:r>
          </a:p>
          <a:p>
            <a:pPr lvl="2"/>
            <a:r>
              <a:rPr lang="de-DE" dirty="0" smtClean="0"/>
              <a:t>Zustimmung des </a:t>
            </a:r>
            <a:r>
              <a:rPr lang="de-DE" dirty="0"/>
              <a:t>G</a:t>
            </a:r>
            <a:r>
              <a:rPr lang="de-DE" dirty="0" smtClean="0"/>
              <a:t>erichts</a:t>
            </a:r>
          </a:p>
          <a:p>
            <a:pPr lvl="2"/>
            <a:r>
              <a:rPr lang="de-DE" dirty="0" smtClean="0"/>
              <a:t>Betriebsreduktion</a:t>
            </a:r>
          </a:p>
          <a:p>
            <a:pPr lvl="2"/>
            <a:r>
              <a:rPr lang="de-DE" dirty="0" smtClean="0"/>
              <a:t>Dauerhafte Dienstunfähigkeit</a:t>
            </a:r>
          </a:p>
          <a:p>
            <a:pPr lvl="1"/>
            <a:r>
              <a:rPr lang="de-DE" dirty="0" smtClean="0"/>
              <a:t>Begünstigte Behinderte § 8 </a:t>
            </a:r>
            <a:r>
              <a:rPr lang="de-DE" dirty="0" err="1" smtClean="0"/>
              <a:t>BEinstG</a:t>
            </a:r>
            <a:endParaRPr lang="de-DE" dirty="0" smtClean="0"/>
          </a:p>
          <a:p>
            <a:pPr lvl="2"/>
            <a:r>
              <a:rPr lang="de-DE" dirty="0" smtClean="0"/>
              <a:t>Zustimmung des Behindertenausschusses</a:t>
            </a:r>
          </a:p>
          <a:p>
            <a:pPr lvl="1"/>
            <a:r>
              <a:rPr lang="de-DE" dirty="0" smtClean="0"/>
              <a:t>Betreuungspersonen § </a:t>
            </a:r>
            <a:r>
              <a:rPr lang="de-DE" dirty="0" err="1" smtClean="0"/>
              <a:t>15a</a:t>
            </a:r>
            <a:r>
              <a:rPr lang="de-DE" dirty="0" smtClean="0"/>
              <a:t> </a:t>
            </a:r>
            <a:r>
              <a:rPr lang="de-DE" dirty="0" err="1" smtClean="0"/>
              <a:t>AVRAG</a:t>
            </a:r>
            <a:endParaRPr lang="de-DE" dirty="0" smtClean="0"/>
          </a:p>
          <a:p>
            <a:pPr lvl="2"/>
            <a:r>
              <a:rPr lang="de-DE" dirty="0" smtClean="0"/>
              <a:t>Zustimmung des Gerichts</a:t>
            </a:r>
          </a:p>
        </p:txBody>
      </p:sp>
    </p:spTree>
    <p:extLst>
      <p:ext uri="{BB962C8B-B14F-4D97-AF65-F5344CB8AC3E}">
        <p14:creationId xmlns:p14="http://schemas.microsoft.com/office/powerpoint/2010/main" val="294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Allgemeiner Entlassungsschutz</a:t>
            </a:r>
          </a:p>
          <a:p>
            <a:pPr lvl="1"/>
            <a:r>
              <a:rPr lang="de-DE" dirty="0" smtClean="0"/>
              <a:t>Entlassung ohne wichtigen </a:t>
            </a:r>
            <a:r>
              <a:rPr lang="de-DE" dirty="0"/>
              <a:t>G</a:t>
            </a:r>
            <a:r>
              <a:rPr lang="de-DE" dirty="0" smtClean="0"/>
              <a:t>rund </a:t>
            </a:r>
            <a:r>
              <a:rPr lang="de-DE" dirty="0" err="1" smtClean="0"/>
              <a:t>od</a:t>
            </a:r>
            <a:r>
              <a:rPr lang="de-DE" dirty="0" smtClean="0"/>
              <a:t> verspätet</a:t>
            </a:r>
          </a:p>
          <a:p>
            <a:pPr lvl="1"/>
            <a:endParaRPr lang="de-DE" dirty="0" smtClean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54461738"/>
              </p:ext>
            </p:extLst>
          </p:nvPr>
        </p:nvGraphicFramePr>
        <p:xfrm>
          <a:off x="1006763" y="2299854"/>
          <a:ext cx="7915564" cy="4814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Gerade Verbindung mit Pfeil 5"/>
          <p:cNvCxnSpPr/>
          <p:nvPr/>
        </p:nvCxnSpPr>
        <p:spPr bwMode="auto">
          <a:xfrm>
            <a:off x="2530764" y="3463636"/>
            <a:ext cx="914400" cy="914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 bwMode="auto">
          <a:xfrm>
            <a:off x="6797964" y="3463636"/>
            <a:ext cx="914400" cy="914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 bwMode="auto">
          <a:xfrm>
            <a:off x="5301673" y="3537527"/>
            <a:ext cx="914400" cy="914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 bwMode="auto">
          <a:xfrm flipH="1">
            <a:off x="3740727" y="3537527"/>
            <a:ext cx="591128" cy="84050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 bwMode="auto">
          <a:xfrm flipH="1">
            <a:off x="4331855" y="3463636"/>
            <a:ext cx="2022763" cy="914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0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Bestandschutz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Besonderer Entlassungsschutz</a:t>
            </a:r>
          </a:p>
          <a:p>
            <a:pPr lvl="1"/>
            <a:r>
              <a:rPr lang="de-DE" dirty="0" smtClean="0"/>
              <a:t>Betriebsratsmitglieder §§ 120, 122 </a:t>
            </a:r>
            <a:r>
              <a:rPr lang="de-DE" dirty="0" err="1" smtClean="0"/>
              <a:t>ArbVG</a:t>
            </a:r>
            <a:endParaRPr lang="de-DE" dirty="0" smtClean="0"/>
          </a:p>
          <a:p>
            <a:pPr lvl="2"/>
            <a:r>
              <a:rPr lang="de-DE" dirty="0" smtClean="0"/>
              <a:t>Zustimmung des Gerichts</a:t>
            </a:r>
          </a:p>
          <a:p>
            <a:pPr lvl="2"/>
            <a:r>
              <a:rPr lang="de-DE" dirty="0" smtClean="0"/>
              <a:t>Entlassungsgründe </a:t>
            </a:r>
            <a:r>
              <a:rPr lang="de-DE" dirty="0" err="1" smtClean="0"/>
              <a:t>taxativ</a:t>
            </a:r>
            <a:r>
              <a:rPr lang="de-DE" dirty="0" smtClean="0"/>
              <a:t> aufgelistet</a:t>
            </a:r>
            <a:endParaRPr lang="de-DE" dirty="0"/>
          </a:p>
          <a:p>
            <a:pPr lvl="1"/>
            <a:r>
              <a:rPr lang="de-DE" dirty="0" smtClean="0"/>
              <a:t>Eltern §§ 12, </a:t>
            </a:r>
            <a:r>
              <a:rPr lang="de-DE" dirty="0" err="1" smtClean="0"/>
              <a:t>15n</a:t>
            </a:r>
            <a:r>
              <a:rPr lang="de-DE" dirty="0" smtClean="0"/>
              <a:t> </a:t>
            </a:r>
            <a:r>
              <a:rPr lang="de-DE" dirty="0" err="1" smtClean="0"/>
              <a:t>MSchG</a:t>
            </a:r>
            <a:r>
              <a:rPr lang="de-DE" dirty="0" smtClean="0"/>
              <a:t>, §§ 7, </a:t>
            </a:r>
            <a:r>
              <a:rPr lang="de-DE" dirty="0" err="1" smtClean="0"/>
              <a:t>8f</a:t>
            </a:r>
            <a:r>
              <a:rPr lang="de-DE" dirty="0" smtClean="0"/>
              <a:t> </a:t>
            </a:r>
            <a:r>
              <a:rPr lang="de-DE" dirty="0" err="1" smtClean="0"/>
              <a:t>VKG</a:t>
            </a:r>
            <a:endParaRPr lang="de-DE" dirty="0"/>
          </a:p>
          <a:p>
            <a:pPr lvl="1"/>
            <a:r>
              <a:rPr lang="de-DE" dirty="0" smtClean="0"/>
              <a:t>Präsenz-und Zivildiener § 15 ASPG</a:t>
            </a:r>
          </a:p>
          <a:p>
            <a:pPr lvl="1"/>
            <a:r>
              <a:rPr lang="de-DE" dirty="0" smtClean="0"/>
              <a:t>Lehrlinge § 15 </a:t>
            </a:r>
            <a:r>
              <a:rPr lang="de-DE" dirty="0" err="1" smtClean="0"/>
              <a:t>Abs</a:t>
            </a:r>
            <a:r>
              <a:rPr lang="de-DE" dirty="0" smtClean="0"/>
              <a:t> 3 BAG</a:t>
            </a:r>
          </a:p>
          <a:p>
            <a:pPr lvl="1"/>
            <a:r>
              <a:rPr lang="de-DE" dirty="0" smtClean="0"/>
              <a:t>Betreuungspersonen § </a:t>
            </a:r>
            <a:r>
              <a:rPr lang="de-DE" dirty="0" err="1" smtClean="0"/>
              <a:t>15a</a:t>
            </a:r>
            <a:r>
              <a:rPr lang="de-DE" dirty="0" smtClean="0"/>
              <a:t> </a:t>
            </a:r>
            <a:r>
              <a:rPr lang="de-DE" dirty="0" err="1" smtClean="0"/>
              <a:t>AVRAG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121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Rechtsprobleme anlässlich der Beendigung des Dienstverhältnisses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Dienstzeugnis § 1163 </a:t>
            </a:r>
            <a:r>
              <a:rPr lang="de-DE" dirty="0" err="1" smtClean="0"/>
              <a:t>ABGB</a:t>
            </a:r>
            <a:r>
              <a:rPr lang="de-DE" dirty="0" smtClean="0"/>
              <a:t>, § 39 </a:t>
            </a:r>
            <a:r>
              <a:rPr lang="de-DE" dirty="0" err="1" smtClean="0"/>
              <a:t>AngG</a:t>
            </a:r>
            <a:endParaRPr lang="de-DE" dirty="0" smtClean="0"/>
          </a:p>
          <a:p>
            <a:pPr lvl="1"/>
            <a:r>
              <a:rPr lang="de-DE" dirty="0" smtClean="0"/>
              <a:t>Kein Anspruch auf ein qualifiziertes Dienstzeugnis</a:t>
            </a:r>
          </a:p>
          <a:p>
            <a:r>
              <a:rPr lang="de-DE" dirty="0" smtClean="0"/>
              <a:t>Freizeit während der Kündigungsfrist („Postensuchtage“)</a:t>
            </a:r>
            <a:br>
              <a:rPr lang="de-DE" dirty="0" smtClean="0"/>
            </a:br>
            <a:r>
              <a:rPr lang="de-DE" dirty="0" smtClean="0"/>
              <a:t>§ 1160 </a:t>
            </a:r>
            <a:r>
              <a:rPr lang="de-DE" dirty="0" err="1" smtClean="0"/>
              <a:t>ABGB</a:t>
            </a:r>
            <a:r>
              <a:rPr lang="de-DE" dirty="0" smtClean="0"/>
              <a:t>, § 22 </a:t>
            </a:r>
            <a:r>
              <a:rPr lang="de-DE" dirty="0" err="1" smtClean="0"/>
              <a:t>AngG</a:t>
            </a:r>
            <a:endParaRPr lang="de-DE" dirty="0" smtClean="0"/>
          </a:p>
          <a:p>
            <a:pPr lvl="1"/>
            <a:r>
              <a:rPr lang="de-DE" dirty="0" smtClean="0"/>
              <a:t>Bei Arbeitgeberkündigung</a:t>
            </a:r>
          </a:p>
          <a:p>
            <a:pPr lvl="1"/>
            <a:r>
              <a:rPr lang="de-DE" dirty="0" smtClean="0"/>
              <a:t>1/5 der regelmäßigen wöchentlichen Arbeitszeit</a:t>
            </a:r>
          </a:p>
          <a:p>
            <a:pPr lvl="1"/>
            <a:r>
              <a:rPr lang="de-DE" dirty="0" smtClean="0"/>
              <a:t>Ersatzanspruch in Geld</a:t>
            </a:r>
          </a:p>
        </p:txBody>
      </p:sp>
    </p:spTree>
    <p:extLst>
      <p:ext uri="{BB962C8B-B14F-4D97-AF65-F5344CB8AC3E}">
        <p14:creationId xmlns:p14="http://schemas.microsoft.com/office/powerpoint/2010/main" val="9617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Rechtsprobleme anlässlich der Beendigung des Dienstverhältnisses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Abfertigung</a:t>
            </a:r>
          </a:p>
          <a:p>
            <a:pPr lvl="1"/>
            <a:r>
              <a:rPr lang="de-DE" dirty="0" smtClean="0"/>
              <a:t>Abfertigung „alt“, § 23 f </a:t>
            </a:r>
            <a:r>
              <a:rPr lang="de-DE" dirty="0" err="1" smtClean="0"/>
              <a:t>AngG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dirty="0" smtClean="0"/>
              <a:t>Nicht bei Selbstkündigung, bei Austritt ohne wichtigen Grund und bei verschuldeter Entlassung</a:t>
            </a:r>
          </a:p>
          <a:p>
            <a:pPr lvl="2"/>
            <a:r>
              <a:rPr lang="de-DE" dirty="0" smtClean="0"/>
              <a:t>Ausnahmsweise bei Selbstkündigung § </a:t>
            </a:r>
            <a:r>
              <a:rPr lang="de-DE" dirty="0" err="1" smtClean="0"/>
              <a:t>23a</a:t>
            </a:r>
            <a:r>
              <a:rPr lang="de-DE" dirty="0" smtClean="0"/>
              <a:t> </a:t>
            </a:r>
            <a:r>
              <a:rPr lang="de-DE" dirty="0" err="1" smtClean="0"/>
              <a:t>AngG</a:t>
            </a:r>
            <a:endParaRPr lang="de-DE" dirty="0" smtClean="0"/>
          </a:p>
          <a:p>
            <a:pPr lvl="1"/>
            <a:r>
              <a:rPr lang="de-DE" dirty="0" smtClean="0"/>
              <a:t>Abfertigung „neu“,  </a:t>
            </a:r>
            <a:r>
              <a:rPr lang="de-DE" dirty="0" err="1" smtClean="0"/>
              <a:t>BMSVG</a:t>
            </a:r>
            <a:endParaRPr lang="de-DE" dirty="0" smtClean="0"/>
          </a:p>
          <a:p>
            <a:pPr lvl="2"/>
            <a:r>
              <a:rPr lang="de-DE" dirty="0" smtClean="0"/>
              <a:t>Arbeitsverträge nach dem 31. Dez 2002</a:t>
            </a:r>
          </a:p>
          <a:p>
            <a:pPr lvl="2"/>
            <a:r>
              <a:rPr lang="de-DE" dirty="0" smtClean="0"/>
              <a:t>Beiträge an eine Betriebliche Vorsorgekasse</a:t>
            </a:r>
          </a:p>
          <a:p>
            <a:pPr lvl="2"/>
            <a:r>
              <a:rPr lang="de-DE" dirty="0" smtClean="0"/>
              <a:t>Beitragspflicht ab 2. Monat des Arbeitsverhältnisses</a:t>
            </a:r>
          </a:p>
          <a:p>
            <a:pPr lvl="2"/>
            <a:r>
              <a:rPr lang="de-DE" dirty="0" smtClean="0"/>
              <a:t>Abfertigungsanwartschaften gehen nicht verloren</a:t>
            </a:r>
          </a:p>
        </p:txBody>
      </p:sp>
    </p:spTree>
    <p:extLst>
      <p:ext uri="{BB962C8B-B14F-4D97-AF65-F5344CB8AC3E}">
        <p14:creationId xmlns:p14="http://schemas.microsoft.com/office/powerpoint/2010/main" val="7955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Rechtsprobleme anlässlich der Beendigung des Dienstverhältnisses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Konkurrenzklausel § 36 f </a:t>
            </a:r>
            <a:r>
              <a:rPr lang="de-DE" dirty="0" err="1" smtClean="0"/>
              <a:t>AngG</a:t>
            </a:r>
            <a:r>
              <a:rPr lang="de-DE" dirty="0" smtClean="0"/>
              <a:t>, § </a:t>
            </a:r>
            <a:r>
              <a:rPr lang="de-DE" dirty="0" err="1" smtClean="0"/>
              <a:t>2c</a:t>
            </a:r>
            <a:r>
              <a:rPr lang="de-DE" dirty="0" smtClean="0"/>
              <a:t> </a:t>
            </a:r>
            <a:r>
              <a:rPr lang="de-DE" dirty="0" err="1" smtClean="0"/>
              <a:t>AVRAG</a:t>
            </a:r>
            <a:endParaRPr lang="de-DE" dirty="0" smtClean="0"/>
          </a:p>
          <a:p>
            <a:pPr lvl="1"/>
            <a:r>
              <a:rPr lang="de-DE" dirty="0" smtClean="0"/>
              <a:t>Absolut nichtig- bei minderjährigen AN</a:t>
            </a:r>
          </a:p>
          <a:p>
            <a:pPr lvl="1"/>
            <a:r>
              <a:rPr lang="de-DE" dirty="0" smtClean="0"/>
              <a:t>Nicht über Geschäftszweig des AG hinausgehend</a:t>
            </a:r>
          </a:p>
          <a:p>
            <a:pPr lvl="1"/>
            <a:r>
              <a:rPr lang="de-DE" dirty="0" smtClean="0"/>
              <a:t>Höchstrahmen 1 Jahr</a:t>
            </a:r>
          </a:p>
          <a:p>
            <a:pPr lvl="1"/>
            <a:r>
              <a:rPr lang="de-DE" dirty="0" smtClean="0"/>
              <a:t>Interessensabwägung im Einzelfall</a:t>
            </a:r>
          </a:p>
          <a:p>
            <a:pPr lvl="1"/>
            <a:r>
              <a:rPr lang="de-DE" dirty="0" smtClean="0"/>
              <a:t>Konventionalstrafe</a:t>
            </a:r>
          </a:p>
        </p:txBody>
      </p:sp>
    </p:spTree>
    <p:extLst>
      <p:ext uri="{BB962C8B-B14F-4D97-AF65-F5344CB8AC3E}">
        <p14:creationId xmlns:p14="http://schemas.microsoft.com/office/powerpoint/2010/main" val="11202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Rechtsprobleme anlässlich der Beendigung des Dienstverhältnisses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Betriebspensionen</a:t>
            </a:r>
          </a:p>
          <a:p>
            <a:pPr lvl="1"/>
            <a:r>
              <a:rPr lang="de-DE" dirty="0" smtClean="0"/>
              <a:t>Kein gesetzlicher Anspruch</a:t>
            </a:r>
          </a:p>
          <a:p>
            <a:pPr lvl="1"/>
            <a:r>
              <a:rPr lang="de-DE" dirty="0" smtClean="0"/>
              <a:t>Kollektivvertrag, Betriebsvereinbarung, Einzelvereinbarung</a:t>
            </a:r>
          </a:p>
          <a:p>
            <a:pPr lvl="1"/>
            <a:r>
              <a:rPr lang="de-DE" dirty="0" smtClean="0"/>
              <a:t>Gesamtversorgung</a:t>
            </a:r>
          </a:p>
          <a:p>
            <a:pPr lvl="1"/>
            <a:r>
              <a:rPr lang="de-DE" dirty="0" smtClean="0"/>
              <a:t>Zuschusspension</a:t>
            </a:r>
          </a:p>
          <a:p>
            <a:pPr lvl="1"/>
            <a:r>
              <a:rPr lang="de-DE" dirty="0" smtClean="0"/>
              <a:t>Betriebspensionsgesetz </a:t>
            </a:r>
            <a:r>
              <a:rPr lang="de-DE" dirty="0" err="1" smtClean="0"/>
              <a:t>BPG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388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Zugang von Ausländern zum österreichischen Arbeitsmarkt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8313" y="1767015"/>
            <a:ext cx="7851446" cy="3951288"/>
          </a:xfrm>
        </p:spPr>
        <p:txBody>
          <a:bodyPr/>
          <a:lstStyle/>
          <a:p>
            <a:r>
              <a:rPr lang="de-DE" dirty="0" smtClean="0"/>
              <a:t>Arbeitnehmerfreizügigkeit</a:t>
            </a:r>
          </a:p>
          <a:p>
            <a:pPr lvl="1"/>
            <a:r>
              <a:rPr lang="de-DE" sz="1600" dirty="0" smtClean="0"/>
              <a:t>Art 45 </a:t>
            </a:r>
            <a:r>
              <a:rPr lang="de-DE" sz="1600" dirty="0" err="1" smtClean="0"/>
              <a:t>AEUV</a:t>
            </a:r>
            <a:r>
              <a:rPr lang="de-DE" sz="1600" dirty="0" smtClean="0"/>
              <a:t> – Recht einzureisen, sich aufzuhalten und Arbeit zu suchen</a:t>
            </a:r>
          </a:p>
          <a:p>
            <a:pPr lvl="2"/>
            <a:r>
              <a:rPr lang="de-DE" sz="1400" dirty="0" err="1" smtClean="0"/>
              <a:t>FreizügigkeitsVO</a:t>
            </a:r>
            <a:endParaRPr lang="de-DE" sz="1400" dirty="0" smtClean="0"/>
          </a:p>
          <a:p>
            <a:pPr lvl="1"/>
            <a:r>
              <a:rPr lang="de-DE" sz="1600" dirty="0" smtClean="0"/>
              <a:t>Art 45 </a:t>
            </a:r>
            <a:r>
              <a:rPr lang="de-DE" sz="1600" dirty="0" err="1" smtClean="0"/>
              <a:t>Abs</a:t>
            </a:r>
            <a:r>
              <a:rPr lang="de-DE" sz="1600" dirty="0" smtClean="0"/>
              <a:t> 2 </a:t>
            </a:r>
            <a:r>
              <a:rPr lang="de-DE" sz="1600" dirty="0" err="1" smtClean="0"/>
              <a:t>AEUV</a:t>
            </a:r>
            <a:r>
              <a:rPr lang="de-DE" sz="1600" dirty="0" smtClean="0"/>
              <a:t> – Diskriminierungsverbot</a:t>
            </a:r>
          </a:p>
          <a:p>
            <a:pPr lvl="1"/>
            <a:r>
              <a:rPr lang="de-DE" sz="1600" dirty="0" smtClean="0"/>
              <a:t>Zulässige Beschränkung der Freizügigkeit</a:t>
            </a:r>
          </a:p>
          <a:p>
            <a:pPr lvl="2"/>
            <a:r>
              <a:rPr lang="de-DE" sz="1400" dirty="0" smtClean="0"/>
              <a:t>Art 45 </a:t>
            </a:r>
            <a:r>
              <a:rPr lang="de-DE" sz="1400" dirty="0" err="1" smtClean="0"/>
              <a:t>Abs</a:t>
            </a:r>
            <a:r>
              <a:rPr lang="de-DE" sz="1400" dirty="0" smtClean="0"/>
              <a:t> 4 </a:t>
            </a:r>
            <a:r>
              <a:rPr lang="de-DE" sz="1400" dirty="0" err="1" smtClean="0"/>
              <a:t>AEUV</a:t>
            </a:r>
            <a:r>
              <a:rPr lang="de-DE" sz="1400" dirty="0" smtClean="0"/>
              <a:t>- Beschäftigte in der öffentlichen Verwaltung</a:t>
            </a:r>
          </a:p>
          <a:p>
            <a:pPr lvl="2"/>
            <a:r>
              <a:rPr lang="de-DE" sz="1400" dirty="0" smtClean="0"/>
              <a:t>Öffentliche Ordnung, Sicherheit und Gesundheit</a:t>
            </a:r>
          </a:p>
          <a:p>
            <a:pPr lvl="2"/>
            <a:r>
              <a:rPr lang="de-DE" sz="1400" dirty="0" smtClean="0"/>
              <a:t>„Zwingende Gründe des Allgemeininteresses“ EuGH </a:t>
            </a:r>
            <a:r>
              <a:rPr lang="de-DE" sz="1400" dirty="0" err="1" smtClean="0"/>
              <a:t>Rsp</a:t>
            </a:r>
            <a:endParaRPr lang="de-DE" sz="1400" dirty="0" smtClean="0"/>
          </a:p>
          <a:p>
            <a:endParaRPr lang="de-DE" sz="20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Zugang von Ausländern zum österreichischen Arbeitsmarkt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8313" y="1767015"/>
            <a:ext cx="7851446" cy="3951288"/>
          </a:xfrm>
        </p:spPr>
        <p:txBody>
          <a:bodyPr/>
          <a:lstStyle/>
          <a:p>
            <a:r>
              <a:rPr lang="de-DE" dirty="0" smtClean="0"/>
              <a:t>Dienstleistungsfreiheit</a:t>
            </a:r>
          </a:p>
          <a:p>
            <a:pPr lvl="1"/>
            <a:r>
              <a:rPr lang="de-DE" sz="1600" dirty="0" smtClean="0"/>
              <a:t>Art 56 </a:t>
            </a:r>
            <a:r>
              <a:rPr lang="de-DE" sz="1600" dirty="0" err="1" smtClean="0"/>
              <a:t>AEUV</a:t>
            </a:r>
            <a:r>
              <a:rPr lang="de-DE" sz="1600" dirty="0" smtClean="0"/>
              <a:t> – ein in einem Mitgliedstaat zugelassener Unternehmer darf sich auch in anderen Mitgliedstaaten betätigen</a:t>
            </a:r>
          </a:p>
          <a:p>
            <a:pPr lvl="1"/>
            <a:r>
              <a:rPr lang="de-DE" sz="1600" dirty="0" smtClean="0"/>
              <a:t>Keine Arbeitserlaubnis notwendig</a:t>
            </a:r>
          </a:p>
          <a:p>
            <a:pPr lvl="2"/>
            <a:r>
              <a:rPr lang="de-DE" sz="1400" dirty="0" smtClean="0"/>
              <a:t>EU-Entsendebestätigung</a:t>
            </a:r>
          </a:p>
          <a:p>
            <a:endParaRPr lang="de-DE" sz="20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81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Zugang von Ausländern zum österreichischen Arbeitsmarkt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8313" y="1767016"/>
            <a:ext cx="7851446" cy="505130"/>
          </a:xfrm>
        </p:spPr>
        <p:txBody>
          <a:bodyPr/>
          <a:lstStyle/>
          <a:p>
            <a:r>
              <a:rPr lang="de-DE" dirty="0" smtClean="0"/>
              <a:t>Beschäftigung von Ausländern aus Drittstaaten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96478" y="2492411"/>
            <a:ext cx="2767157" cy="7694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Beschäftigungsbewilligung 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§ 4 </a:t>
            </a:r>
            <a:r>
              <a:rPr lang="de-DE" sz="1200" dirty="0" err="1" smtClean="0">
                <a:solidFill>
                  <a:schemeClr val="bg1"/>
                </a:solidFill>
              </a:rPr>
              <a:t>AuslBG</a:t>
            </a:r>
            <a:endParaRPr lang="de-DE" sz="1200" dirty="0" smtClean="0">
              <a:solidFill>
                <a:schemeClr val="bg1"/>
              </a:solidFill>
            </a:endParaRPr>
          </a:p>
          <a:p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31492" y="2503852"/>
            <a:ext cx="2761672" cy="80021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Daueraufenthalt- EU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 § 45 NAG</a:t>
            </a:r>
          </a:p>
          <a:p>
            <a:pPr algn="ctr"/>
            <a:endParaRPr lang="de-DE" sz="1200" dirty="0" smtClean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96480" y="3445164"/>
            <a:ext cx="2767155" cy="7694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Rot-Weiß-Rot Karte 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§ 41 NAG, § 12 ff  </a:t>
            </a:r>
            <a:r>
              <a:rPr lang="de-DE" sz="1200" dirty="0" err="1" smtClean="0">
                <a:solidFill>
                  <a:schemeClr val="bg1"/>
                </a:solidFill>
              </a:rPr>
              <a:t>AuslBG</a:t>
            </a:r>
            <a:endParaRPr lang="de-DE" sz="1200" dirty="0" smtClean="0">
              <a:solidFill>
                <a:schemeClr val="bg1"/>
              </a:solidFill>
            </a:endParaRPr>
          </a:p>
          <a:p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731491" y="3445163"/>
            <a:ext cx="2761673" cy="7694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Blaue Karte EU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 §42 NAG, § </a:t>
            </a:r>
            <a:r>
              <a:rPr lang="de-DE" sz="1200" dirty="0" err="1" smtClean="0">
                <a:solidFill>
                  <a:schemeClr val="bg1"/>
                </a:solidFill>
              </a:rPr>
              <a:t>12c</a:t>
            </a:r>
            <a:r>
              <a:rPr lang="de-DE" sz="1200" dirty="0" smtClean="0">
                <a:solidFill>
                  <a:schemeClr val="bg1"/>
                </a:solidFill>
              </a:rPr>
              <a:t>  </a:t>
            </a:r>
            <a:r>
              <a:rPr lang="de-DE" sz="1200" dirty="0" err="1" smtClean="0">
                <a:solidFill>
                  <a:schemeClr val="bg1"/>
                </a:solidFill>
              </a:rPr>
              <a:t>AuslBG</a:t>
            </a:r>
            <a:endParaRPr lang="de-DE" sz="1200" dirty="0" smtClean="0">
              <a:solidFill>
                <a:schemeClr val="bg1"/>
              </a:solidFill>
            </a:endParaRPr>
          </a:p>
          <a:p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41372" y="4504065"/>
            <a:ext cx="2280010" cy="8156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e-DE" sz="11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Rot-Weiß-Rot Karte Plus 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§ </a:t>
            </a:r>
            <a:r>
              <a:rPr lang="de-DE" sz="1200" dirty="0" err="1" smtClean="0">
                <a:solidFill>
                  <a:schemeClr val="bg1"/>
                </a:solidFill>
              </a:rPr>
              <a:t>41a</a:t>
            </a:r>
            <a:r>
              <a:rPr lang="de-DE" sz="1200" dirty="0" smtClean="0">
                <a:solidFill>
                  <a:schemeClr val="bg1"/>
                </a:solidFill>
              </a:rPr>
              <a:t> NAG, § 17 </a:t>
            </a:r>
            <a:r>
              <a:rPr lang="de-DE" sz="1200" dirty="0" err="1" smtClean="0">
                <a:solidFill>
                  <a:schemeClr val="bg1"/>
                </a:solidFill>
              </a:rPr>
              <a:t>AuslBG</a:t>
            </a:r>
            <a:endParaRPr lang="de-DE" sz="1200" dirty="0" smtClean="0">
              <a:solidFill>
                <a:schemeClr val="bg1"/>
              </a:solidFill>
            </a:endParaRPr>
          </a:p>
          <a:p>
            <a:endParaRPr lang="de-A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Zugang von Ausländern zum österreichischen Arbeitsmarkt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8313" y="1767015"/>
            <a:ext cx="7851446" cy="395128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Beschäftigungsbewilligung</a:t>
            </a:r>
          </a:p>
          <a:p>
            <a:pPr lvl="1"/>
            <a:r>
              <a:rPr lang="de-DE" sz="1600" dirty="0" smtClean="0"/>
              <a:t>wird für einen konkreten Arbeitsplatz ausgestellt</a:t>
            </a:r>
          </a:p>
          <a:p>
            <a:pPr lvl="1"/>
            <a:r>
              <a:rPr lang="de-DE" sz="1600" dirty="0" smtClean="0"/>
              <a:t>Unterliegt einer österreichweiten Kontingentierung</a:t>
            </a:r>
          </a:p>
          <a:p>
            <a:pPr lvl="1"/>
            <a:r>
              <a:rPr lang="de-DE" sz="1600" dirty="0" smtClean="0"/>
              <a:t>Wird längstens für die Dauer eines Jahres erteilt</a:t>
            </a:r>
          </a:p>
          <a:p>
            <a:pPr lvl="1"/>
            <a:r>
              <a:rPr lang="de-DE" sz="1600" dirty="0" smtClean="0"/>
              <a:t>§ 4 ff </a:t>
            </a:r>
            <a:r>
              <a:rPr lang="de-DE" sz="1600" dirty="0" err="1" smtClean="0"/>
              <a:t>AuslBG</a:t>
            </a:r>
            <a:endParaRPr lang="de-DE" sz="1600" dirty="0" smtClean="0"/>
          </a:p>
          <a:p>
            <a:pPr lvl="1"/>
            <a:r>
              <a:rPr lang="de-DE" sz="1600" dirty="0" smtClean="0"/>
              <a:t>§ 41 NAG</a:t>
            </a:r>
          </a:p>
          <a:p>
            <a:r>
              <a:rPr lang="de-DE" dirty="0" smtClean="0"/>
              <a:t>Daueraufenthalt EU</a:t>
            </a:r>
          </a:p>
          <a:p>
            <a:pPr lvl="1"/>
            <a:r>
              <a:rPr lang="de-DE" sz="1600" dirty="0" smtClean="0"/>
              <a:t>Berechtigt zur unbefristeten Niederlassung und zum uneingeschränkten Arbeitsmarktzugang</a:t>
            </a:r>
          </a:p>
          <a:p>
            <a:pPr lvl="1"/>
            <a:r>
              <a:rPr lang="de-DE" sz="1600" dirty="0" smtClean="0"/>
              <a:t>Ohne Bewilligung nach dem </a:t>
            </a:r>
            <a:r>
              <a:rPr lang="de-DE" sz="1600" dirty="0" err="1" smtClean="0"/>
              <a:t>AuslBG</a:t>
            </a:r>
            <a:endParaRPr lang="de-DE" sz="1600" dirty="0" smtClean="0"/>
          </a:p>
          <a:p>
            <a:pPr lvl="1"/>
            <a:r>
              <a:rPr lang="de-DE" sz="1600" dirty="0" smtClean="0"/>
              <a:t>§ 45 NAG</a:t>
            </a:r>
          </a:p>
          <a:p>
            <a:pPr lvl="1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6880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ät Layout">
  <a:themeElements>
    <a:clrScheme name="karollus-bruner_wei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rollus-bruner_weiss">
      <a:majorFont>
        <a:latin typeface="Georgia"/>
        <a:ea typeface=""/>
        <a:cs typeface="Arial"/>
      </a:majorFont>
      <a:minorFont>
        <a:latin typeface="Georgi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344D8C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344D8C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arollus-bruner_we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ollus-bruner_wei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ollus-bruner_wei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ollus-bruner_wei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ollus-bruner_wei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ollus-bruner_wei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ollus-bruner_wei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ollus-bruner_wei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ollus-bruner_wei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ollus-bruner_wei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ollus-bruner_wei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ollus-bruner_wei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Universität Layout.thmx</Template>
  <TotalTime>0</TotalTime>
  <Words>1516</Words>
  <Application>Microsoft Office PowerPoint</Application>
  <PresentationFormat>Bildschirmpräsentation (4:3)</PresentationFormat>
  <Paragraphs>453</Paragraphs>
  <Slides>56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56</vt:i4>
      </vt:variant>
    </vt:vector>
  </HeadingPairs>
  <TitlesOfParts>
    <vt:vector size="57" baseType="lpstr">
      <vt:lpstr>Universität Layout</vt:lpstr>
      <vt:lpstr> </vt:lpstr>
      <vt:lpstr>Terminübersicht</vt:lpstr>
      <vt:lpstr>Terminübersicht</vt:lpstr>
      <vt:lpstr>Terminübersicht</vt:lpstr>
      <vt:lpstr>Zugang von Ausländern zum österreichischen Arbeitsmarkt</vt:lpstr>
      <vt:lpstr>Zugang von Ausländern zum österreichischen Arbeitsmarkt</vt:lpstr>
      <vt:lpstr>Zugang von Ausländern zum österreichischen Arbeitsmarkt</vt:lpstr>
      <vt:lpstr>Zugang von Ausländern zum österreichischen Arbeitsmarkt</vt:lpstr>
      <vt:lpstr>Zugang von Ausländern zum österreichischen Arbeitsmarkt</vt:lpstr>
      <vt:lpstr>Zugang von Ausländern zum österreichischen Arbeitsmarkt</vt:lpstr>
      <vt:lpstr>Zugang von Ausländern zum österreichischen Arbeitsmarkt</vt:lpstr>
      <vt:lpstr>Verbot von Kinderarbeit</vt:lpstr>
      <vt:lpstr>Einstellungsgebote</vt:lpstr>
      <vt:lpstr>Arbeitsvermittlung und Stellenausschreibung</vt:lpstr>
      <vt:lpstr>Verpflichtungen im Verhandlungsstadium</vt:lpstr>
      <vt:lpstr>Verpflichtungen im Verhandlungsstadium</vt:lpstr>
      <vt:lpstr>Rechtsfolgen von Pflichtverletzungen im Anbahnungsverhältnis</vt:lpstr>
      <vt:lpstr>Rechtsfolgen von Pflichtverletzungen im Anbahnungsverhältnis</vt:lpstr>
      <vt:lpstr>Vertragsabschluss und Vertragsanpassung</vt:lpstr>
      <vt:lpstr>Vertragsabschluss und Vertragsanpassung</vt:lpstr>
      <vt:lpstr>Vertragsabschluss und Vertragsanpassung</vt:lpstr>
      <vt:lpstr>Vertragsabschluss und Vertragsanpassung</vt:lpstr>
      <vt:lpstr>Dauer des Arbeitsvertrages</vt:lpstr>
      <vt:lpstr>Dauer des Arbeitsvertrages</vt:lpstr>
      <vt:lpstr>Dauer des Arbeitsvertrages</vt:lpstr>
      <vt:lpstr>Die Arbeitspflicht</vt:lpstr>
      <vt:lpstr>Die Arbeitspflicht</vt:lpstr>
      <vt:lpstr>Die Arbeitspflicht</vt:lpstr>
      <vt:lpstr>Die Arbeitspflicht</vt:lpstr>
      <vt:lpstr>Die Arbeitspflicht</vt:lpstr>
      <vt:lpstr>Die Arbeitspflicht</vt:lpstr>
      <vt:lpstr>Entgeltpflicht</vt:lpstr>
      <vt:lpstr>Entgeltpflicht</vt:lpstr>
      <vt:lpstr>Entgeltpflicht</vt:lpstr>
      <vt:lpstr>Entgeltpflicht</vt:lpstr>
      <vt:lpstr>Entgeltpflicht</vt:lpstr>
      <vt:lpstr>Entgeltpflicht</vt:lpstr>
      <vt:lpstr>Treue-und Fürsorgepflicht</vt:lpstr>
      <vt:lpstr>Treue-und Fürsorgepflicht</vt:lpstr>
      <vt:lpstr>Arbeitnehmerschutzrecht</vt:lpstr>
      <vt:lpstr>Arbeitnehmerschutzrecht</vt:lpstr>
      <vt:lpstr>Arbeitnehmerschutzrecht</vt:lpstr>
      <vt:lpstr>Bestandschutz</vt:lpstr>
      <vt:lpstr>Bestandschutz</vt:lpstr>
      <vt:lpstr>Bestandschutz</vt:lpstr>
      <vt:lpstr>Bestandschutz</vt:lpstr>
      <vt:lpstr>Bestandschutz</vt:lpstr>
      <vt:lpstr>Bestandschutz</vt:lpstr>
      <vt:lpstr>Bestandschutz</vt:lpstr>
      <vt:lpstr>Bestandschutz</vt:lpstr>
      <vt:lpstr>Bestandschutz</vt:lpstr>
      <vt:lpstr>Bestandschutz</vt:lpstr>
      <vt:lpstr>Rechtsprobleme anlässlich der Beendigung des Dienstverhältnisses</vt:lpstr>
      <vt:lpstr>Rechtsprobleme anlässlich der Beendigung des Dienstverhältnisses</vt:lpstr>
      <vt:lpstr>Rechtsprobleme anlässlich der Beendigung des Dienstverhältnisses</vt:lpstr>
      <vt:lpstr>Rechtsprobleme anlässlich der Beendigung des Dienstverhältnisses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Johanna Pinczolits</dc:creator>
  <cp:lastModifiedBy> Drobilitsch</cp:lastModifiedBy>
  <cp:revision>142</cp:revision>
  <dcterms:created xsi:type="dcterms:W3CDTF">2015-09-15T07:47:15Z</dcterms:created>
  <dcterms:modified xsi:type="dcterms:W3CDTF">2016-11-22T08:53:53Z</dcterms:modified>
</cp:coreProperties>
</file>